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9" r:id="rId3"/>
    <p:sldId id="280" r:id="rId4"/>
    <p:sldId id="278" r:id="rId5"/>
    <p:sldId id="282" r:id="rId6"/>
    <p:sldId id="283" r:id="rId7"/>
    <p:sldId id="284" r:id="rId8"/>
    <p:sldId id="275" r:id="rId9"/>
    <p:sldId id="274" r:id="rId10"/>
    <p:sldId id="281" r:id="rId11"/>
    <p:sldId id="261" r:id="rId12"/>
    <p:sldId id="262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31B4F-7495-4CAC-B1C9-F36402A9160E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7DEEC-48FB-4214-8618-A697B9537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DEEC-48FB-4214-8618-A697B9537F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5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C0BA0-D708-496A-8F84-78A6537BF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75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4.w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oleObject" Target="../embeddings/oleObject11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7.wmf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vmlDrawing" Target="../drawings/vmlDrawing5.vml"/><Relationship Id="rId16" Type="http://schemas.openxmlformats.org/officeDocument/2006/relationships/image" Target="../media/image29.png"/><Relationship Id="rId20" Type="http://schemas.openxmlformats.org/officeDocument/2006/relationships/oleObject" Target="../embeddings/oleObject12.bin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16.wmf"/><Relationship Id="rId4" Type="http://schemas.openxmlformats.org/officeDocument/2006/relationships/image" Target="../media/image2.jpe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12"/>
          <p:cNvSpPr>
            <a:spLocks noChangeArrowheads="1" noChangeShapeType="1" noTextEdit="1"/>
          </p:cNvSpPr>
          <p:nvPr/>
        </p:nvSpPr>
        <p:spPr bwMode="auto">
          <a:xfrm>
            <a:off x="2600605" y="3182103"/>
            <a:ext cx="4391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 HỌC 8</a:t>
            </a:r>
            <a:endParaRPr lang="en-US" sz="36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728913" y="136525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solidFill>
                  <a:srgbClr val="FF0000"/>
                </a:solidFill>
              </a:rPr>
              <a:t>KiẾN THỨC CẦN GHI NHỚ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6400" y="1066800"/>
            <a:ext cx="8229600" cy="66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290513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solidFill>
                  <a:srgbClr val="0000FF"/>
                </a:solidFill>
              </a:rPr>
              <a:t>Đường trung bình của hình thang là đoạn thẳng nối trung điểm hai cạnh bên của hình thang.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47650" y="665163"/>
            <a:ext cx="1862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663300"/>
                </a:solidFill>
              </a:rPr>
              <a:t>1. </a:t>
            </a:r>
            <a:r>
              <a:rPr lang="en-US" altLang="en-US" sz="2000" b="1" u="sng" dirty="0">
                <a:solidFill>
                  <a:srgbClr val="663300"/>
                </a:solidFill>
              </a:rPr>
              <a:t>Định nghĩa</a:t>
            </a:r>
            <a:r>
              <a:rPr lang="en-US" altLang="en-US" sz="2000" b="1" dirty="0">
                <a:solidFill>
                  <a:srgbClr val="663300"/>
                </a:solidFill>
              </a:rPr>
              <a:t>: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349250" y="646113"/>
            <a:ext cx="8148638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71463" y="1792288"/>
            <a:ext cx="6361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663300"/>
                </a:solidFill>
              </a:rPr>
              <a:t>2. </a:t>
            </a:r>
            <a:r>
              <a:rPr lang="en-US" altLang="en-US" sz="2000" b="1" u="sng" dirty="0">
                <a:solidFill>
                  <a:srgbClr val="663300"/>
                </a:solidFill>
              </a:rPr>
              <a:t>Các định lí về đường trung bình của hình thang: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382588" y="2538413"/>
            <a:ext cx="848518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      Đường thẳng đi qua trung điểm một cạnh bên của hình thang và song song với hai đáy thì đi qua trung điểm cạnh bên thứ hai. 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355600" y="2181225"/>
            <a:ext cx="142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</a:rPr>
              <a:t>* </a:t>
            </a:r>
            <a:r>
              <a:rPr lang="en-US" altLang="en-US" sz="2000" b="1" i="1" u="sng" dirty="0">
                <a:solidFill>
                  <a:srgbClr val="FF0000"/>
                </a:solidFill>
              </a:rPr>
              <a:t>Định lí 3</a:t>
            </a:r>
            <a:r>
              <a:rPr lang="en-US" altLang="en-US" sz="2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01638" y="3471863"/>
            <a:ext cx="84709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      Đường trung bình của hình thang thì song song với hai đáy và bằng nửa tổng hai đáy.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338138" y="3133725"/>
            <a:ext cx="142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</a:rPr>
              <a:t>* Đ</a:t>
            </a:r>
            <a:r>
              <a:rPr lang="en-US" altLang="en-US" sz="2000" b="1" i="1" u="sng" dirty="0">
                <a:solidFill>
                  <a:srgbClr val="FF0000"/>
                </a:solidFill>
              </a:rPr>
              <a:t>ịnh lí 4</a:t>
            </a:r>
            <a:r>
              <a:rPr lang="en-US" altLang="en-US" sz="2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23875" y="5929313"/>
            <a:ext cx="514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- Tính độ dài các đoạn thẳng, …….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273050" y="4251325"/>
            <a:ext cx="637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663300"/>
                </a:solidFill>
              </a:rPr>
              <a:t>3. </a:t>
            </a:r>
            <a:r>
              <a:rPr lang="en-US" altLang="en-US" sz="2000" b="1" u="sng" dirty="0">
                <a:solidFill>
                  <a:srgbClr val="663300"/>
                </a:solidFill>
              </a:rPr>
              <a:t>Ứng dụng của đường trung bình của hình thang: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12763" y="4641850"/>
            <a:ext cx="6091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- Chứng minh: Hai đường thẳng song song, </a:t>
            </a:r>
            <a:endParaRPr lang="en-US" altLang="en-US" sz="2000" b="1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2349500" y="5075238"/>
            <a:ext cx="347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Hai đoạn thẳng bằng nhau,</a:t>
            </a:r>
            <a:r>
              <a:rPr lang="en-US" altLang="en-US" sz="2000" b="1"/>
              <a:t> 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2359025" y="5494338"/>
            <a:ext cx="2820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Ba điểm thẳng hàng. </a:t>
            </a:r>
            <a:r>
              <a:rPr lang="en-US" altLang="en-US" sz="2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749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  <p:bldP spid="60422" grpId="0"/>
      <p:bldP spid="60424" grpId="0"/>
      <p:bldP spid="60425" grpId="0"/>
      <p:bldP spid="60427" grpId="0"/>
      <p:bldP spid="60428" grpId="0"/>
      <p:bldP spid="60429" grpId="0"/>
      <p:bldP spid="60430" grpId="0"/>
      <p:bldP spid="60431" grpId="0"/>
      <p:bldP spid="60432" grpId="0"/>
      <p:bldP spid="60433" grpId="0"/>
      <p:bldP spid="60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1219200"/>
            <a:ext cx="48768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28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2057400"/>
            <a:ext cx="5105400" cy="263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Nắm vững khái niệm và tính chất đường trung bình của tam giác, của hình thang.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BTVN: 22 – 28 SGK trang 78.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220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20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dmin\Downloads\coollogo_com-943192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95400"/>
            <a:ext cx="6767513" cy="26543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4343400" y="2743200"/>
            <a:ext cx="73152" cy="121920"/>
          </a:xfrm>
          <a:prstGeom prst="ellipse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858000" y="2743200"/>
            <a:ext cx="73152" cy="121920"/>
          </a:xfrm>
          <a:prstGeom prst="ellipse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533400"/>
            <a:ext cx="35814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052" y="3719052"/>
            <a:ext cx="26670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 có: EA = ED (gt)</a:t>
            </a: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EM // DC (gt)</a:t>
            </a:r>
            <a:endParaRPr lang="en-US" sz="2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 descr="D:\NBINH\NH 16-17\Toan 8 PP\duong tb hinh thang\anh 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3200400"/>
            <a:ext cx="3157537" cy="21177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90052" y="1178916"/>
            <a:ext cx="8382000" cy="1047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Áp dụng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 hình vẽ, cho biết                                               .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Tìm các đoạn thẳng bằng nhau trên hình. 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7052" y="3909024"/>
            <a:ext cx="2895600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MA = MC (định lí)</a:t>
            </a:r>
            <a:endParaRPr lang="en-US" sz="2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2804652" y="3871452"/>
            <a:ext cx="152400" cy="838200"/>
          </a:xfrm>
          <a:prstGeom prst="rightBrace">
            <a:avLst>
              <a:gd name="adj1" fmla="val 38543"/>
              <a:gd name="adj2" fmla="val 50000"/>
            </a:avLst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" y="3276600"/>
            <a:ext cx="31988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*Trong tam giác ADC: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7704" y="5319252"/>
            <a:ext cx="4281948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 có: MA = MC (chứng minh trên)</a:t>
            </a: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FM // AB (gt)</a:t>
            </a:r>
            <a:endParaRPr lang="en-US" sz="2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09652" y="5509224"/>
            <a:ext cx="1919748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FB = FC</a:t>
            </a:r>
            <a:endParaRPr lang="en-US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4557252" y="5471652"/>
            <a:ext cx="152400" cy="838200"/>
          </a:xfrm>
          <a:prstGeom prst="rightBrace">
            <a:avLst>
              <a:gd name="adj1" fmla="val 38543"/>
              <a:gd name="adj2" fmla="val 50000"/>
            </a:avLst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2452" y="4785852"/>
            <a:ext cx="457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Tương tự, trong tam giác ACB: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81252" y="5486400"/>
            <a:ext cx="117371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(định lí)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62400" y="1282660"/>
            <a:ext cx="45114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EA = ED và  EF // CD // AB</a:t>
            </a:r>
            <a:endParaRPr lang="en-US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934200" y="3962400"/>
            <a:ext cx="1066800" cy="685800"/>
            <a:chOff x="6934200" y="3962400"/>
            <a:chExt cx="1066800" cy="6858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6896100" y="4000500"/>
              <a:ext cx="152400" cy="762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886700" y="4533900"/>
              <a:ext cx="152400" cy="762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898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 animBg="1"/>
      <p:bldP spid="23" grpId="0"/>
      <p:bldP spid="25" grpId="0"/>
      <p:bldP spid="26" grpId="0"/>
      <p:bldP spid="27" grpId="0" animBg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385802"/>
            <a:ext cx="27432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846" y="744714"/>
            <a:ext cx="8382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Phát biểu định nghĩa đường trung bình của tam giác? 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3092" y="1353579"/>
            <a:ext cx="8382000" cy="1615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Điền từ thích hợp vào chỗ trống để được khẳng định đúng:</a:t>
            </a:r>
          </a:p>
          <a:p>
            <a:pPr>
              <a:lnSpc>
                <a:spcPct val="150000"/>
              </a:lnSpc>
            </a:pP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 thẳng đi qua trung điểm một cạnh của tam giác và song song với cạnh thứ hai thì ………………….………………….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Kết quả hình ảnh cho hình ảnh dấu hỏi chấm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Kết quả hình ảnh cho hình ảnh dấu hỏi chấm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Kết quả hình ảnh cho hình ảnh dấu hỏi chấm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5" name="Picture 9" descr="Kết quả hình ảnh cho hình ảnh dấu hỏi chấm đẹ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59402"/>
            <a:ext cx="457200" cy="457200"/>
          </a:xfrm>
          <a:prstGeom prst="rect">
            <a:avLst/>
          </a:prstGeom>
          <a:noFill/>
        </p:spPr>
      </p:pic>
      <p:pic>
        <p:nvPicPr>
          <p:cNvPr id="13" name="Picture 9" descr="Kết quả hình ảnh cho hình ảnh dấu hỏi chấm đẹ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081" y="1577974"/>
            <a:ext cx="457200" cy="457200"/>
          </a:xfrm>
          <a:prstGeom prst="rect">
            <a:avLst/>
          </a:prstGeom>
          <a:noFill/>
        </p:spPr>
      </p:pic>
      <p:pic>
        <p:nvPicPr>
          <p:cNvPr id="12" name="Picture 9" descr="Kết quả hình ảnh cho hình ảnh dấu hỏi chấm đẹ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081" y="2792126"/>
            <a:ext cx="457200" cy="457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5800" y="2710806"/>
            <a:ext cx="8382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Cho hình thang ABCD (AB // CD) như hình vẽ: 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993" y="3140990"/>
            <a:ext cx="8382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Câu trả lời đúng với giá trị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405" y="4494807"/>
            <a:ext cx="2372472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Giá trị của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là: 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993" y="4060325"/>
            <a:ext cx="686827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A. 1 cm;  B. 2 cm;  C. 3 cm;  D. 4 cm.	 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405" y="3536214"/>
            <a:ext cx="237247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Giá trị của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là: 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575" y="5040470"/>
            <a:ext cx="686827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A. 1 cm;   B. 2 cm;    C. 3 cm;   D. 4 cm.	 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1538359" y="4256621"/>
            <a:ext cx="1138237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SG" altLang="en-US" sz="2400" b="1">
              <a:solidFill>
                <a:srgbClr val="0000FF"/>
              </a:solidFill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1663504" y="5253652"/>
            <a:ext cx="1138237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SG" altLang="en-US" sz="2400" b="1">
              <a:solidFill>
                <a:srgbClr val="0000FF"/>
              </a:solidFill>
            </a:endParaRPr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5600024" y="5053170"/>
            <a:ext cx="32543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7752674" y="3560920"/>
            <a:ext cx="1089025" cy="147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7492324" y="3975257"/>
            <a:ext cx="75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1cm</a:t>
            </a:r>
          </a:p>
        </p:txBody>
      </p:sp>
      <p:sp>
        <p:nvSpPr>
          <p:cNvPr id="40" name="Line 53"/>
          <p:cNvSpPr>
            <a:spLocks noChangeShapeType="1"/>
          </p:cNvSpPr>
          <p:nvPr/>
        </p:nvSpPr>
        <p:spPr bwMode="auto">
          <a:xfrm flipH="1">
            <a:off x="7981274" y="4500720"/>
            <a:ext cx="133350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4"/>
          <p:cNvSpPr>
            <a:spLocks noChangeShapeType="1"/>
          </p:cNvSpPr>
          <p:nvPr/>
        </p:nvSpPr>
        <p:spPr bwMode="auto">
          <a:xfrm flipH="1">
            <a:off x="8025724" y="4546757"/>
            <a:ext cx="13335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56"/>
          <p:cNvSpPr>
            <a:spLocks noChangeShapeType="1"/>
          </p:cNvSpPr>
          <p:nvPr/>
        </p:nvSpPr>
        <p:spPr bwMode="auto">
          <a:xfrm flipH="1">
            <a:off x="8454349" y="4492782"/>
            <a:ext cx="10795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3"/>
          <p:cNvSpPr>
            <a:spLocks noChangeShapeType="1"/>
          </p:cNvSpPr>
          <p:nvPr/>
        </p:nvSpPr>
        <p:spPr bwMode="auto">
          <a:xfrm>
            <a:off x="6333893" y="3562878"/>
            <a:ext cx="2527300" cy="1520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>
            <a:off x="5942924" y="4315076"/>
            <a:ext cx="235267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 flipV="1">
            <a:off x="7871736" y="3851992"/>
            <a:ext cx="242887" cy="9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250354" y="3197382"/>
            <a:ext cx="3953715" cy="2206625"/>
            <a:chOff x="5250354" y="3197382"/>
            <a:chExt cx="3953715" cy="2206625"/>
          </a:xfrm>
        </p:grpSpPr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6325511" y="3573620"/>
              <a:ext cx="14255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H="1">
              <a:off x="5600024" y="3573620"/>
              <a:ext cx="752475" cy="1492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6165174" y="3197382"/>
              <a:ext cx="3762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 dirty="0"/>
                <a:t>A</a:t>
              </a:r>
            </a:p>
          </p:txBody>
        </p:sp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7620911" y="3229132"/>
              <a:ext cx="3762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6922411" y="3235482"/>
              <a:ext cx="3762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6585861" y="3921282"/>
              <a:ext cx="3762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6906536" y="5007132"/>
              <a:ext cx="7524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</a:rPr>
                <a:t>4cm</a:t>
              </a:r>
            </a:p>
          </p:txBody>
        </p:sp>
        <p:sp>
          <p:nvSpPr>
            <p:cNvPr id="38" name="Text Box 44"/>
            <p:cNvSpPr txBox="1">
              <a:spLocks noChangeArrowheads="1"/>
            </p:cNvSpPr>
            <p:nvPr/>
          </p:nvSpPr>
          <p:spPr bwMode="auto">
            <a:xfrm>
              <a:off x="5622249" y="4030820"/>
              <a:ext cx="307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E</a:t>
              </a:r>
            </a:p>
          </p:txBody>
        </p:sp>
        <p:sp>
          <p:nvSpPr>
            <p:cNvPr id="39" name="Text Box 45"/>
            <p:cNvSpPr txBox="1">
              <a:spLocks noChangeArrowheads="1"/>
            </p:cNvSpPr>
            <p:nvPr/>
          </p:nvSpPr>
          <p:spPr bwMode="auto">
            <a:xfrm>
              <a:off x="8295599" y="3997482"/>
              <a:ext cx="3762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F</a:t>
              </a:r>
            </a:p>
          </p:txBody>
        </p:sp>
        <p:sp>
          <p:nvSpPr>
            <p:cNvPr id="43" name="Line 58"/>
            <p:cNvSpPr>
              <a:spLocks noChangeShapeType="1"/>
            </p:cNvSpPr>
            <p:nvPr/>
          </p:nvSpPr>
          <p:spPr bwMode="auto">
            <a:xfrm>
              <a:off x="8401961" y="4562632"/>
              <a:ext cx="228600" cy="68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38"/>
            <p:cNvSpPr txBox="1">
              <a:spLocks noChangeArrowheads="1"/>
            </p:cNvSpPr>
            <p:nvPr/>
          </p:nvSpPr>
          <p:spPr bwMode="auto">
            <a:xfrm>
              <a:off x="5250354" y="4898713"/>
              <a:ext cx="3762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D</a:t>
              </a:r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8827831" y="5007132"/>
              <a:ext cx="3762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 dirty="0" smtClean="0"/>
                <a:t>C</a:t>
              </a:r>
              <a:endParaRPr lang="en-US" altLang="en-US" sz="2000" b="1" dirty="0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H="1">
              <a:off x="6925365" y="3844010"/>
              <a:ext cx="133350" cy="160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2"/>
            <p:cNvSpPr>
              <a:spLocks noChangeShapeType="1"/>
            </p:cNvSpPr>
            <p:nvPr/>
          </p:nvSpPr>
          <p:spPr bwMode="auto">
            <a:xfrm flipH="1">
              <a:off x="6841356" y="3803961"/>
              <a:ext cx="133350" cy="160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6050303" y="3897738"/>
              <a:ext cx="176212" cy="107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5691188" y="4639819"/>
              <a:ext cx="176212" cy="107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Line 47"/>
          <p:cNvSpPr>
            <a:spLocks noChangeShapeType="1"/>
          </p:cNvSpPr>
          <p:nvPr/>
        </p:nvSpPr>
        <p:spPr bwMode="auto">
          <a:xfrm flipV="1">
            <a:off x="7981274" y="3734998"/>
            <a:ext cx="44450" cy="183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944136" y="2330051"/>
            <a:ext cx="3962400" cy="539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 qua trung điểm cạnh thứ ba.</a:t>
            </a:r>
            <a:endParaRPr lang="en-US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9" name="AutoShape 7"/>
          <p:cNvSpPr>
            <a:spLocks noChangeArrowheads="1"/>
          </p:cNvSpPr>
          <p:nvPr/>
        </p:nvSpPr>
        <p:spPr bwMode="auto">
          <a:xfrm>
            <a:off x="381000" y="2514600"/>
            <a:ext cx="8763000" cy="2514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74663" algn="l"/>
                <a:tab pos="685800" algn="l"/>
                <a:tab pos="14255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74663" algn="l"/>
                <a:tab pos="685800" algn="l"/>
                <a:tab pos="14255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74663" algn="l"/>
                <a:tab pos="685800" algn="l"/>
                <a:tab pos="14255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74663" algn="l"/>
                <a:tab pos="685800" algn="l"/>
                <a:tab pos="1425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74663" algn="l"/>
                <a:tab pos="685800" algn="l"/>
                <a:tab pos="1425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4663" algn="l"/>
                <a:tab pos="685800" algn="l"/>
                <a:tab pos="1425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4663" algn="l"/>
                <a:tab pos="685800" algn="l"/>
                <a:tab pos="1425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4663" algn="l"/>
                <a:tab pos="685800" algn="l"/>
                <a:tab pos="1425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4663" algn="l"/>
                <a:tab pos="685800" algn="l"/>
                <a:tab pos="14255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Nắm được định nghĩa và tính chất đường trung bình hình </a:t>
            </a: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thang.</a:t>
            </a:r>
            <a:endParaRPr lang="en-US" altLang="en-US" sz="2800" b="0" dirty="0"/>
          </a:p>
          <a:p>
            <a:pPr algn="just">
              <a:spcBef>
                <a:spcPct val="0"/>
              </a:spcBef>
            </a:pP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định lí tính độ dài đoạn thẳng, chứng minh song song, bằng </a:t>
            </a: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nhau.</a:t>
            </a:r>
            <a:endParaRPr lang="en-US" altLang="en-US" sz="2800" b="0" dirty="0"/>
          </a:p>
          <a:p>
            <a:pPr algn="just">
              <a:spcBef>
                <a:spcPct val="0"/>
              </a:spcBef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Rèn 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lập luận trong hình </a:t>
            </a: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học.</a:t>
            </a:r>
          </a:p>
          <a:p>
            <a:pPr algn="just">
              <a:spcBef>
                <a:spcPct val="0"/>
              </a:spcBef>
            </a:pPr>
            <a:endParaRPr lang="en-US" altLang="en-US" sz="2800" b="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0" y="1714500"/>
            <a:ext cx="2714625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MỤC TIÊU</a:t>
            </a:r>
            <a:endParaRPr lang="en-US" altLang="en-US" sz="2800" b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6" name="TextBox 5"/>
          <p:cNvSpPr txBox="1"/>
          <p:nvPr/>
        </p:nvSpPr>
        <p:spPr>
          <a:xfrm>
            <a:off x="342900" y="408057"/>
            <a:ext cx="8458200" cy="7078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9"/>
                </a:solidFill>
                <a:latin typeface="Times New Roman"/>
                <a:cs typeface="Times New Roman"/>
              </a:rPr>
              <a:t>§4. ĐƯỜNG TRUNG BÌNH CỦA TAM  GIÁC, </a:t>
            </a:r>
          </a:p>
          <a:p>
            <a:pPr algn="ctr"/>
            <a:r>
              <a:rPr lang="en-US" sz="2000" b="1" dirty="0" smtClean="0">
                <a:solidFill>
                  <a:srgbClr val="000099"/>
                </a:solidFill>
                <a:latin typeface="Times New Roman"/>
                <a:cs typeface="Times New Roman"/>
              </a:rPr>
              <a:t>CỦA HÌNH THANG (tiếp)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9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2888"/>
            <a:ext cx="8328025" cy="13255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000" b="1" dirty="0" smtClean="0">
                <a:solidFill>
                  <a:srgbClr val="0000FF"/>
                </a:solidFill>
              </a:rPr>
              <a:t>          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Cho hình  thang  ABCD (AB//CD).  Qua trung điểm  E  của AD  kẻ  đường  thẳng  song song  với hai  đáy, đường  thẳng  này  cắt  AC  tại I,  cắt  BC tại  F. 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Có nhận  xét  gì về  vị trí  của điểm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 trên AC 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và điểm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 trên B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C?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0" y="3273425"/>
            <a:ext cx="2457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u="sng" dirty="0">
                <a:solidFill>
                  <a:srgbClr val="FF6600"/>
                </a:solidFill>
                <a:latin typeface="Times New Roman" panose="02020603050405020304" pitchFamily="18" charset="0"/>
              </a:rPr>
              <a:t>Chứng minh</a:t>
            </a:r>
            <a:r>
              <a:rPr lang="en-US" altLang="en-US" sz="20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:</a:t>
            </a:r>
            <a:endParaRPr lang="en-US" altLang="en-US" sz="20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460375" y="74613"/>
            <a:ext cx="579438" cy="406400"/>
          </a:xfrm>
          <a:prstGeom prst="rect">
            <a:avLst/>
          </a:prstGeom>
          <a:solidFill>
            <a:srgbClr val="CCFF99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/>
              <a:t>?4</a:t>
            </a:r>
          </a:p>
        </p:txBody>
      </p:sp>
      <p:grpSp>
        <p:nvGrpSpPr>
          <p:cNvPr id="53285" name="Group 37"/>
          <p:cNvGrpSpPr>
            <a:grpSpLocks/>
          </p:cNvGrpSpPr>
          <p:nvPr/>
        </p:nvGrpSpPr>
        <p:grpSpPr bwMode="auto">
          <a:xfrm>
            <a:off x="5403850" y="1577975"/>
            <a:ext cx="3740150" cy="1968500"/>
            <a:chOff x="399" y="2615"/>
            <a:chExt cx="2356" cy="1240"/>
          </a:xfrm>
        </p:grpSpPr>
        <p:sp>
          <p:nvSpPr>
            <p:cNvPr id="3118" name="Line 29"/>
            <p:cNvSpPr>
              <a:spLocks noChangeShapeType="1"/>
            </p:cNvSpPr>
            <p:nvPr/>
          </p:nvSpPr>
          <p:spPr bwMode="auto">
            <a:xfrm>
              <a:off x="839" y="2855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30"/>
            <p:cNvSpPr>
              <a:spLocks noChangeShapeType="1"/>
            </p:cNvSpPr>
            <p:nvPr/>
          </p:nvSpPr>
          <p:spPr bwMode="auto">
            <a:xfrm>
              <a:off x="481" y="3625"/>
              <a:ext cx="2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31"/>
            <p:cNvSpPr>
              <a:spLocks noChangeShapeType="1"/>
            </p:cNvSpPr>
            <p:nvPr/>
          </p:nvSpPr>
          <p:spPr bwMode="auto">
            <a:xfrm flipH="1">
              <a:off x="491" y="2846"/>
              <a:ext cx="348" cy="7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32"/>
            <p:cNvSpPr>
              <a:spLocks noChangeShapeType="1"/>
            </p:cNvSpPr>
            <p:nvPr/>
          </p:nvSpPr>
          <p:spPr bwMode="auto">
            <a:xfrm>
              <a:off x="1762" y="2846"/>
              <a:ext cx="839" cy="7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Text Box 33"/>
            <p:cNvSpPr txBox="1">
              <a:spLocks noChangeArrowheads="1"/>
            </p:cNvSpPr>
            <p:nvPr/>
          </p:nvSpPr>
          <p:spPr bwMode="auto">
            <a:xfrm>
              <a:off x="687" y="2615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A</a:t>
              </a:r>
            </a:p>
          </p:txBody>
        </p:sp>
        <p:sp>
          <p:nvSpPr>
            <p:cNvPr id="3123" name="Text Box 34"/>
            <p:cNvSpPr txBox="1">
              <a:spLocks noChangeArrowheads="1"/>
            </p:cNvSpPr>
            <p:nvPr/>
          </p:nvSpPr>
          <p:spPr bwMode="auto">
            <a:xfrm>
              <a:off x="1696" y="2644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3124" name="Text Box 35"/>
            <p:cNvSpPr txBox="1">
              <a:spLocks noChangeArrowheads="1"/>
            </p:cNvSpPr>
            <p:nvPr/>
          </p:nvSpPr>
          <p:spPr bwMode="auto">
            <a:xfrm>
              <a:off x="399" y="3604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D</a:t>
              </a:r>
            </a:p>
          </p:txBody>
        </p:sp>
        <p:sp>
          <p:nvSpPr>
            <p:cNvPr id="3125" name="Text Box 36"/>
            <p:cNvSpPr txBox="1">
              <a:spLocks noChangeArrowheads="1"/>
            </p:cNvSpPr>
            <p:nvPr/>
          </p:nvSpPr>
          <p:spPr bwMode="auto">
            <a:xfrm>
              <a:off x="2458" y="3605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C</a:t>
              </a:r>
            </a:p>
          </p:txBody>
        </p:sp>
      </p:grpSp>
      <p:sp>
        <p:nvSpPr>
          <p:cNvPr id="53287" name="Line 39"/>
          <p:cNvSpPr>
            <a:spLocks noChangeShapeType="1"/>
          </p:cNvSpPr>
          <p:nvPr/>
        </p:nvSpPr>
        <p:spPr bwMode="auto">
          <a:xfrm flipH="1">
            <a:off x="5549900" y="1957388"/>
            <a:ext cx="538163" cy="1236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5392738" y="2286000"/>
            <a:ext cx="754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/>
              <a:t>E  </a:t>
            </a:r>
            <a:r>
              <a:rPr lang="en-US" altLang="en-US" sz="2000" b="1">
                <a:latin typeface=".VnBodoniH" panose="020B7200000000000000" pitchFamily="34" charset="0"/>
              </a:rPr>
              <a:t>.</a:t>
            </a:r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5886450" y="2187575"/>
            <a:ext cx="160338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>
            <a:off x="5619750" y="2809875"/>
            <a:ext cx="160338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5832475" y="2536825"/>
            <a:ext cx="237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>
            <a:off x="6102350" y="1944688"/>
            <a:ext cx="2770188" cy="1236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7305675" y="2160588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/>
              <a:t>I</a:t>
            </a:r>
          </a:p>
        </p:txBody>
      </p:sp>
      <p:sp>
        <p:nvSpPr>
          <p:cNvPr id="53294" name="Text Box 46"/>
          <p:cNvSpPr txBox="1">
            <a:spLocks noChangeArrowheads="1"/>
          </p:cNvSpPr>
          <p:nvPr/>
        </p:nvSpPr>
        <p:spPr bwMode="auto">
          <a:xfrm>
            <a:off x="8123238" y="2179638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/>
              <a:t>F</a:t>
            </a:r>
          </a:p>
        </p:txBody>
      </p:sp>
      <p:sp>
        <p:nvSpPr>
          <p:cNvPr id="53296" name="Line 48"/>
          <p:cNvSpPr>
            <a:spLocks noChangeShapeType="1"/>
          </p:cNvSpPr>
          <p:nvPr/>
        </p:nvSpPr>
        <p:spPr bwMode="auto">
          <a:xfrm>
            <a:off x="6089650" y="1944688"/>
            <a:ext cx="2770188" cy="1236662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7" name="Line 49"/>
          <p:cNvSpPr>
            <a:spLocks noChangeShapeType="1"/>
          </p:cNvSpPr>
          <p:nvPr/>
        </p:nvSpPr>
        <p:spPr bwMode="auto">
          <a:xfrm>
            <a:off x="7580313" y="1958975"/>
            <a:ext cx="1317625" cy="1236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386556" y="729176"/>
            <a:ext cx="82296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Đường thẳng đi qua trung điểm một cạnh bên của hình thang và song song với hai đáy thì đi qua trung điểm cạnh bên thứ hai.</a:t>
            </a:r>
          </a:p>
        </p:txBody>
      </p:sp>
      <p:sp>
        <p:nvSpPr>
          <p:cNvPr id="53299" name="Rectangle 51"/>
          <p:cNvSpPr>
            <a:spLocks noChangeArrowheads="1"/>
          </p:cNvSpPr>
          <p:nvPr/>
        </p:nvSpPr>
        <p:spPr bwMode="auto">
          <a:xfrm>
            <a:off x="188913" y="655638"/>
            <a:ext cx="8243887" cy="7270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195263" y="217488"/>
            <a:ext cx="1366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u="sng">
                <a:solidFill>
                  <a:srgbClr val="FF0000"/>
                </a:solidFill>
              </a:rPr>
              <a:t>* </a:t>
            </a:r>
            <a:r>
              <a:rPr lang="en-US" altLang="en-US" sz="20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Định lí 3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53309" name="Group 61"/>
          <p:cNvGrpSpPr>
            <a:grpSpLocks/>
          </p:cNvGrpSpPr>
          <p:nvPr/>
        </p:nvGrpSpPr>
        <p:grpSpPr bwMode="auto">
          <a:xfrm>
            <a:off x="149225" y="3719513"/>
            <a:ext cx="1822450" cy="396875"/>
            <a:chOff x="276" y="1715"/>
            <a:chExt cx="1148" cy="250"/>
          </a:xfrm>
        </p:grpSpPr>
        <p:graphicFrame>
          <p:nvGraphicFramePr>
            <p:cNvPr id="3116" name="Object 53"/>
            <p:cNvGraphicFramePr>
              <a:graphicFrameLocks noChangeAspect="1"/>
            </p:cNvGraphicFramePr>
            <p:nvPr/>
          </p:nvGraphicFramePr>
          <p:xfrm>
            <a:off x="620" y="1725"/>
            <a:ext cx="275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70" name="Equation" r:id="rId3" imgW="139579" imgH="164957" progId="Equation.DSMT4">
                    <p:embed/>
                  </p:oleObj>
                </mc:Choice>
                <mc:Fallback>
                  <p:oleObj name="Equation" r:id="rId3" imgW="139579" imgH="164957" progId="Equation.DSMT4">
                    <p:embed/>
                    <p:pic>
                      <p:nvPicPr>
                        <p:cNvPr id="3116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" y="1725"/>
                          <a:ext cx="275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7" name="Rectangle 60"/>
            <p:cNvSpPr>
              <a:spLocks noChangeArrowheads="1"/>
            </p:cNvSpPr>
            <p:nvPr/>
          </p:nvSpPr>
          <p:spPr bwMode="auto">
            <a:xfrm>
              <a:off x="276" y="1715"/>
              <a:ext cx="11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Xét     ADC có:</a:t>
              </a:r>
            </a:p>
          </p:txBody>
        </p:sp>
      </p:grpSp>
      <p:sp>
        <p:nvSpPr>
          <p:cNvPr id="53310" name="Text Box 62"/>
          <p:cNvSpPr txBox="1">
            <a:spLocks noChangeArrowheads="1"/>
          </p:cNvSpPr>
          <p:nvPr/>
        </p:nvSpPr>
        <p:spPr bwMode="auto">
          <a:xfrm>
            <a:off x="1970088" y="3736975"/>
            <a:ext cx="189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AE=ED (gt) ,</a:t>
            </a: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3417888" y="3743325"/>
            <a:ext cx="189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99"/>
                </a:solidFill>
              </a:rPr>
              <a:t> </a:t>
            </a: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EI //CD (gt) </a:t>
            </a:r>
          </a:p>
        </p:txBody>
      </p:sp>
      <p:sp>
        <p:nvSpPr>
          <p:cNvPr id="53313" name="Text Box 65"/>
          <p:cNvSpPr txBox="1">
            <a:spLocks noChangeArrowheads="1"/>
          </p:cNvSpPr>
          <p:nvPr/>
        </p:nvSpPr>
        <p:spPr bwMode="auto">
          <a:xfrm>
            <a:off x="3405188" y="4203700"/>
            <a:ext cx="3992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(định lí 1)</a:t>
            </a:r>
          </a:p>
        </p:txBody>
      </p:sp>
      <p:sp>
        <p:nvSpPr>
          <p:cNvPr id="53314" name="Text Box 66"/>
          <p:cNvSpPr txBox="1">
            <a:spLocks noChangeArrowheads="1"/>
          </p:cNvSpPr>
          <p:nvPr/>
        </p:nvSpPr>
        <p:spPr bwMode="auto">
          <a:xfrm>
            <a:off x="314325" y="4210050"/>
            <a:ext cx="397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=&gt; I là trung điểm của AC</a:t>
            </a:r>
          </a:p>
        </p:txBody>
      </p:sp>
      <p:sp>
        <p:nvSpPr>
          <p:cNvPr id="53324" name="Text Box 76"/>
          <p:cNvSpPr txBox="1">
            <a:spLocks noChangeArrowheads="1"/>
          </p:cNvSpPr>
          <p:nvPr/>
        </p:nvSpPr>
        <p:spPr bwMode="auto">
          <a:xfrm>
            <a:off x="257175" y="1681163"/>
            <a:ext cx="6318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1" dirty="0" smtClean="0">
              <a:solidFill>
                <a:srgbClr val="6633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GT</a:t>
            </a:r>
            <a:endParaRPr lang="en-US" altLang="en-US" sz="20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25" name="Text Box 77"/>
          <p:cNvSpPr txBox="1">
            <a:spLocks noChangeArrowheads="1"/>
          </p:cNvSpPr>
          <p:nvPr/>
        </p:nvSpPr>
        <p:spPr bwMode="auto">
          <a:xfrm>
            <a:off x="788988" y="1684338"/>
            <a:ext cx="241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663300"/>
                </a:solidFill>
                <a:latin typeface="Times New Roman" panose="02020603050405020304" pitchFamily="18" charset="0"/>
              </a:rPr>
              <a:t>Hình thang ABCD</a:t>
            </a:r>
            <a:r>
              <a:rPr lang="en-US" altLang="en-US" sz="2000" b="1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53326" name="Text Box 78"/>
          <p:cNvSpPr txBox="1">
            <a:spLocks noChangeArrowheads="1"/>
          </p:cNvSpPr>
          <p:nvPr/>
        </p:nvSpPr>
        <p:spPr bwMode="auto">
          <a:xfrm>
            <a:off x="2962275" y="1684338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663300"/>
                </a:solidFill>
                <a:latin typeface="Times New Roman" panose="02020603050405020304" pitchFamily="18" charset="0"/>
              </a:rPr>
              <a:t>(AB//CD),</a:t>
            </a:r>
          </a:p>
        </p:txBody>
      </p:sp>
      <p:sp>
        <p:nvSpPr>
          <p:cNvPr id="53327" name="Text Box 79"/>
          <p:cNvSpPr txBox="1">
            <a:spLocks noChangeArrowheads="1"/>
          </p:cNvSpPr>
          <p:nvPr/>
        </p:nvSpPr>
        <p:spPr bwMode="auto">
          <a:xfrm>
            <a:off x="4100513" y="1685925"/>
            <a:ext cx="1744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AE=ED,</a:t>
            </a:r>
            <a:r>
              <a:rPr lang="en-US" altLang="en-US" sz="2000" b="1" dirty="0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53328" name="Text Box 80"/>
          <p:cNvSpPr txBox="1">
            <a:spLocks noChangeArrowheads="1"/>
          </p:cNvSpPr>
          <p:nvPr/>
        </p:nvSpPr>
        <p:spPr bwMode="auto">
          <a:xfrm>
            <a:off x="777875" y="2008188"/>
            <a:ext cx="2674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663300"/>
                </a:solidFill>
                <a:latin typeface="Times New Roman" panose="02020603050405020304" pitchFamily="18" charset="0"/>
              </a:rPr>
              <a:t>EF//AB, F thuộc BC;</a:t>
            </a:r>
          </a:p>
        </p:txBody>
      </p:sp>
      <p:sp>
        <p:nvSpPr>
          <p:cNvPr id="53329" name="Text Box 81"/>
          <p:cNvSpPr txBox="1">
            <a:spLocks noChangeArrowheads="1"/>
          </p:cNvSpPr>
          <p:nvPr/>
        </p:nvSpPr>
        <p:spPr bwMode="auto">
          <a:xfrm>
            <a:off x="708025" y="2362200"/>
            <a:ext cx="315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 EF</a:t>
            </a:r>
            <a:r>
              <a:rPr lang="en-US" altLang="en-US" sz="20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//CD; EF cắt AC tai I</a:t>
            </a:r>
          </a:p>
        </p:txBody>
      </p:sp>
      <p:sp>
        <p:nvSpPr>
          <p:cNvPr id="53330" name="Text Box 82"/>
          <p:cNvSpPr txBox="1">
            <a:spLocks noChangeArrowheads="1"/>
          </p:cNvSpPr>
          <p:nvPr/>
        </p:nvSpPr>
        <p:spPr bwMode="auto">
          <a:xfrm>
            <a:off x="196804" y="2818627"/>
            <a:ext cx="766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3300"/>
                </a:solidFill>
              </a:rPr>
              <a:t> </a:t>
            </a:r>
            <a:r>
              <a:rPr lang="en-US" altLang="en-US" sz="20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KL</a:t>
            </a:r>
          </a:p>
        </p:txBody>
      </p:sp>
      <p:sp>
        <p:nvSpPr>
          <p:cNvPr id="53331" name="Text Box 83"/>
          <p:cNvSpPr txBox="1">
            <a:spLocks noChangeArrowheads="1"/>
          </p:cNvSpPr>
          <p:nvPr/>
        </p:nvSpPr>
        <p:spPr bwMode="auto">
          <a:xfrm>
            <a:off x="866775" y="2728913"/>
            <a:ext cx="4384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663300"/>
                </a:solidFill>
                <a:latin typeface="Times New Roman" panose="02020603050405020304" pitchFamily="18" charset="0"/>
              </a:rPr>
              <a:t>Nhận xét vị trí của điểm I trên AC và F trên BC </a:t>
            </a:r>
          </a:p>
        </p:txBody>
      </p:sp>
      <p:sp>
        <p:nvSpPr>
          <p:cNvPr id="53335" name="AutoShape 87"/>
          <p:cNvSpPr>
            <a:spLocks noChangeArrowheads="1"/>
          </p:cNvSpPr>
          <p:nvPr/>
        </p:nvSpPr>
        <p:spPr bwMode="auto">
          <a:xfrm>
            <a:off x="5611813" y="4367213"/>
            <a:ext cx="3532187" cy="985837"/>
          </a:xfrm>
          <a:prstGeom prst="wedgeEllipseCallout">
            <a:avLst>
              <a:gd name="adj1" fmla="val -48292"/>
              <a:gd name="adj2" fmla="val -12359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Qua bài toán này em có nhận xét gì?</a:t>
            </a:r>
          </a:p>
        </p:txBody>
      </p:sp>
      <p:sp>
        <p:nvSpPr>
          <p:cNvPr id="53336" name="Rectangle 88"/>
          <p:cNvSpPr>
            <a:spLocks noChangeArrowheads="1"/>
          </p:cNvSpPr>
          <p:nvPr/>
        </p:nvSpPr>
        <p:spPr bwMode="auto">
          <a:xfrm>
            <a:off x="909638" y="2774950"/>
            <a:ext cx="99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663300"/>
                </a:solidFill>
                <a:latin typeface="Times New Roman" panose="02020603050405020304" pitchFamily="18" charset="0"/>
              </a:rPr>
              <a:t>FB=FC</a:t>
            </a:r>
          </a:p>
        </p:txBody>
      </p:sp>
      <p:sp>
        <p:nvSpPr>
          <p:cNvPr id="53337" name="Text Box 89"/>
          <p:cNvSpPr txBox="1">
            <a:spLocks noChangeArrowheads="1"/>
          </p:cNvSpPr>
          <p:nvPr/>
        </p:nvSpPr>
        <p:spPr bwMode="auto">
          <a:xfrm>
            <a:off x="1627188" y="3309938"/>
            <a:ext cx="3725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Gọi I là giao điểm của AC và EF</a:t>
            </a:r>
          </a:p>
        </p:txBody>
      </p:sp>
      <p:sp>
        <p:nvSpPr>
          <p:cNvPr id="53338" name="Line 90"/>
          <p:cNvSpPr>
            <a:spLocks noChangeShapeType="1"/>
          </p:cNvSpPr>
          <p:nvPr/>
        </p:nvSpPr>
        <p:spPr bwMode="auto">
          <a:xfrm>
            <a:off x="6091238" y="1949450"/>
            <a:ext cx="2797175" cy="125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9" name="Text Box 91"/>
          <p:cNvSpPr txBox="1">
            <a:spLocks noChangeArrowheads="1"/>
          </p:cNvSpPr>
          <p:nvPr/>
        </p:nvSpPr>
        <p:spPr bwMode="auto">
          <a:xfrm>
            <a:off x="7302500" y="2165350"/>
            <a:ext cx="309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/>
              <a:t>I</a:t>
            </a:r>
          </a:p>
        </p:txBody>
      </p:sp>
      <p:grpSp>
        <p:nvGrpSpPr>
          <p:cNvPr id="53340" name="Group 92"/>
          <p:cNvGrpSpPr>
            <a:grpSpLocks/>
          </p:cNvGrpSpPr>
          <p:nvPr/>
        </p:nvGrpSpPr>
        <p:grpSpPr bwMode="auto">
          <a:xfrm>
            <a:off x="187325" y="4710113"/>
            <a:ext cx="1808163" cy="396875"/>
            <a:chOff x="276" y="1715"/>
            <a:chExt cx="1139" cy="250"/>
          </a:xfrm>
        </p:grpSpPr>
        <p:graphicFrame>
          <p:nvGraphicFramePr>
            <p:cNvPr id="3114" name="Object 93"/>
            <p:cNvGraphicFramePr>
              <a:graphicFrameLocks noChangeAspect="1"/>
            </p:cNvGraphicFramePr>
            <p:nvPr/>
          </p:nvGraphicFramePr>
          <p:xfrm>
            <a:off x="620" y="1725"/>
            <a:ext cx="275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71" name="Equation" r:id="rId5" imgW="139579" imgH="164957" progId="Equation.DSMT4">
                    <p:embed/>
                  </p:oleObj>
                </mc:Choice>
                <mc:Fallback>
                  <p:oleObj name="Equation" r:id="rId5" imgW="139579" imgH="164957" progId="Equation.DSMT4">
                    <p:embed/>
                    <p:pic>
                      <p:nvPicPr>
                        <p:cNvPr id="3114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" y="1725"/>
                          <a:ext cx="275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5" name="Rectangle 94"/>
            <p:cNvSpPr>
              <a:spLocks noChangeArrowheads="1"/>
            </p:cNvSpPr>
            <p:nvPr/>
          </p:nvSpPr>
          <p:spPr bwMode="auto">
            <a:xfrm>
              <a:off x="276" y="1715"/>
              <a:ext cx="11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Xét     ABC có:</a:t>
              </a:r>
            </a:p>
          </p:txBody>
        </p:sp>
      </p:grpSp>
      <p:sp>
        <p:nvSpPr>
          <p:cNvPr id="53343" name="Text Box 95"/>
          <p:cNvSpPr txBox="1">
            <a:spLocks noChangeArrowheads="1"/>
          </p:cNvSpPr>
          <p:nvPr/>
        </p:nvSpPr>
        <p:spPr bwMode="auto">
          <a:xfrm>
            <a:off x="2008188" y="4727575"/>
            <a:ext cx="2300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AI=IC (c/m trên)</a:t>
            </a:r>
            <a:r>
              <a:rPr lang="en-US" altLang="en-US" sz="2000" b="1">
                <a:solidFill>
                  <a:srgbClr val="000099"/>
                </a:solidFill>
              </a:rPr>
              <a:t> ,</a:t>
            </a:r>
          </a:p>
        </p:txBody>
      </p:sp>
      <p:sp>
        <p:nvSpPr>
          <p:cNvPr id="53344" name="Text Box 96"/>
          <p:cNvSpPr txBox="1">
            <a:spLocks noChangeArrowheads="1"/>
          </p:cNvSpPr>
          <p:nvPr/>
        </p:nvSpPr>
        <p:spPr bwMode="auto">
          <a:xfrm>
            <a:off x="4078288" y="4733925"/>
            <a:ext cx="189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IF //AB (gt) </a:t>
            </a:r>
          </a:p>
        </p:txBody>
      </p:sp>
      <p:sp>
        <p:nvSpPr>
          <p:cNvPr id="53345" name="Text Box 97"/>
          <p:cNvSpPr txBox="1">
            <a:spLocks noChangeArrowheads="1"/>
          </p:cNvSpPr>
          <p:nvPr/>
        </p:nvSpPr>
        <p:spPr bwMode="auto">
          <a:xfrm>
            <a:off x="3582988" y="5194300"/>
            <a:ext cx="3992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</a:rPr>
              <a:t>(</a:t>
            </a: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định lí 1)</a:t>
            </a:r>
          </a:p>
        </p:txBody>
      </p:sp>
      <p:sp>
        <p:nvSpPr>
          <p:cNvPr id="53346" name="Text Box 98"/>
          <p:cNvSpPr txBox="1">
            <a:spLocks noChangeArrowheads="1"/>
          </p:cNvSpPr>
          <p:nvPr/>
        </p:nvSpPr>
        <p:spPr bwMode="auto">
          <a:xfrm>
            <a:off x="352425" y="5200650"/>
            <a:ext cx="397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=&gt; F là trung điểm của BC</a:t>
            </a:r>
          </a:p>
        </p:txBody>
      </p:sp>
      <p:sp>
        <p:nvSpPr>
          <p:cNvPr id="54" name="Text Box 98"/>
          <p:cNvSpPr txBox="1">
            <a:spLocks noChangeArrowheads="1"/>
          </p:cNvSpPr>
          <p:nvPr/>
        </p:nvSpPr>
        <p:spPr bwMode="auto">
          <a:xfrm>
            <a:off x="386556" y="5673725"/>
            <a:ext cx="397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Vậy: FB = FC </a:t>
            </a:r>
            <a:r>
              <a:rPr lang="en-US" altLang="en-US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(đfcm)</a:t>
            </a:r>
            <a:endParaRPr lang="en-US" altLang="en-US" sz="2000" b="1" i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77875" y="1822450"/>
            <a:ext cx="11113" cy="145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84163" y="2702045"/>
            <a:ext cx="4960937" cy="26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930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53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 tmFilter="0,0; .5, 1; 1, 1"/>
                                        <p:tgtEl>
                                          <p:spTgt spid="5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5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"/>
                                        <p:tgtEl>
                                          <p:spTgt spid="5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53275" grpId="1" animBg="1"/>
      <p:bldP spid="53288" grpId="0"/>
      <p:bldP spid="53293" grpId="0"/>
      <p:bldP spid="53293" grpId="1"/>
      <p:bldP spid="53294" grpId="0"/>
      <p:bldP spid="53299" grpId="0" animBg="1"/>
      <p:bldP spid="53300" grpId="0"/>
      <p:bldP spid="53310" grpId="0"/>
      <p:bldP spid="53311" grpId="0"/>
      <p:bldP spid="53313" grpId="0"/>
      <p:bldP spid="53314" grpId="0"/>
      <p:bldP spid="53325" grpId="0"/>
      <p:bldP spid="53326" grpId="0"/>
      <p:bldP spid="53327" grpId="0"/>
      <p:bldP spid="53328" grpId="0"/>
      <p:bldP spid="53329" grpId="0"/>
      <p:bldP spid="53331" grpId="0"/>
      <p:bldP spid="53331" grpId="1"/>
      <p:bldP spid="53335" grpId="0" animBg="1"/>
      <p:bldP spid="53335" grpId="1" animBg="1"/>
      <p:bldP spid="53336" grpId="0"/>
      <p:bldP spid="53337" grpId="0"/>
      <p:bldP spid="53339" grpId="0"/>
      <p:bldP spid="53343" grpId="0"/>
      <p:bldP spid="53344" grpId="0"/>
      <p:bldP spid="53345" grpId="0"/>
      <p:bldP spid="53346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647700"/>
            <a:ext cx="8229600" cy="6635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290513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Đường trung bình của hình thang là đoạn thẳng nối trung điểm hai cạnh bên của hình thang.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328613" y="211138"/>
            <a:ext cx="1665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* Định nghĩa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076" name="Group 71"/>
          <p:cNvGrpSpPr>
            <a:grpSpLocks/>
          </p:cNvGrpSpPr>
          <p:nvPr/>
        </p:nvGrpSpPr>
        <p:grpSpPr bwMode="auto">
          <a:xfrm>
            <a:off x="5443538" y="1336675"/>
            <a:ext cx="3751262" cy="1968500"/>
            <a:chOff x="3429" y="842"/>
            <a:chExt cx="2363" cy="1240"/>
          </a:xfrm>
        </p:grpSpPr>
        <p:grpSp>
          <p:nvGrpSpPr>
            <p:cNvPr id="3144" name="Group 51"/>
            <p:cNvGrpSpPr>
              <a:grpSpLocks/>
            </p:cNvGrpSpPr>
            <p:nvPr/>
          </p:nvGrpSpPr>
          <p:grpSpPr bwMode="auto">
            <a:xfrm>
              <a:off x="3436" y="842"/>
              <a:ext cx="2356" cy="1240"/>
              <a:chOff x="399" y="2615"/>
              <a:chExt cx="2356" cy="1240"/>
            </a:xfrm>
          </p:grpSpPr>
          <p:sp>
            <p:nvSpPr>
              <p:cNvPr id="3156" name="Line 52"/>
              <p:cNvSpPr>
                <a:spLocks noChangeShapeType="1"/>
              </p:cNvSpPr>
              <p:nvPr/>
            </p:nvSpPr>
            <p:spPr bwMode="auto">
              <a:xfrm>
                <a:off x="839" y="2855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7" name="Line 53"/>
              <p:cNvSpPr>
                <a:spLocks noChangeShapeType="1"/>
              </p:cNvSpPr>
              <p:nvPr/>
            </p:nvSpPr>
            <p:spPr bwMode="auto">
              <a:xfrm>
                <a:off x="481" y="3625"/>
                <a:ext cx="21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Line 54"/>
              <p:cNvSpPr>
                <a:spLocks noChangeShapeType="1"/>
              </p:cNvSpPr>
              <p:nvPr/>
            </p:nvSpPr>
            <p:spPr bwMode="auto">
              <a:xfrm flipH="1">
                <a:off x="491" y="2846"/>
                <a:ext cx="348" cy="7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Line 55"/>
              <p:cNvSpPr>
                <a:spLocks noChangeShapeType="1"/>
              </p:cNvSpPr>
              <p:nvPr/>
            </p:nvSpPr>
            <p:spPr bwMode="auto">
              <a:xfrm>
                <a:off x="1762" y="2846"/>
                <a:ext cx="839" cy="7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0" name="Text Box 56"/>
              <p:cNvSpPr txBox="1">
                <a:spLocks noChangeArrowheads="1"/>
              </p:cNvSpPr>
              <p:nvPr/>
            </p:nvSpPr>
            <p:spPr bwMode="auto">
              <a:xfrm>
                <a:off x="687" y="2615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A</a:t>
                </a:r>
              </a:p>
            </p:txBody>
          </p:sp>
          <p:sp>
            <p:nvSpPr>
              <p:cNvPr id="3161" name="Text Box 57"/>
              <p:cNvSpPr txBox="1">
                <a:spLocks noChangeArrowheads="1"/>
              </p:cNvSpPr>
              <p:nvPr/>
            </p:nvSpPr>
            <p:spPr bwMode="auto">
              <a:xfrm>
                <a:off x="1696" y="2644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B</a:t>
                </a:r>
              </a:p>
            </p:txBody>
          </p:sp>
          <p:sp>
            <p:nvSpPr>
              <p:cNvPr id="3162" name="Text Box 58"/>
              <p:cNvSpPr txBox="1">
                <a:spLocks noChangeArrowheads="1"/>
              </p:cNvSpPr>
              <p:nvPr/>
            </p:nvSpPr>
            <p:spPr bwMode="auto">
              <a:xfrm>
                <a:off x="399" y="3604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D</a:t>
                </a:r>
              </a:p>
            </p:txBody>
          </p:sp>
          <p:sp>
            <p:nvSpPr>
              <p:cNvPr id="3163" name="Text Box 59"/>
              <p:cNvSpPr txBox="1">
                <a:spLocks noChangeArrowheads="1"/>
              </p:cNvSpPr>
              <p:nvPr/>
            </p:nvSpPr>
            <p:spPr bwMode="auto">
              <a:xfrm>
                <a:off x="2458" y="3605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C</a:t>
                </a:r>
              </a:p>
            </p:txBody>
          </p:sp>
        </p:grpSp>
        <p:sp>
          <p:nvSpPr>
            <p:cNvPr id="3145" name="Line 60"/>
            <p:cNvSpPr>
              <a:spLocks noChangeShapeType="1"/>
            </p:cNvSpPr>
            <p:nvPr/>
          </p:nvSpPr>
          <p:spPr bwMode="auto">
            <a:xfrm flipH="1">
              <a:off x="3528" y="1081"/>
              <a:ext cx="339" cy="7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Text Box 61"/>
            <p:cNvSpPr txBox="1">
              <a:spLocks noChangeArrowheads="1"/>
            </p:cNvSpPr>
            <p:nvPr/>
          </p:nvSpPr>
          <p:spPr bwMode="auto">
            <a:xfrm>
              <a:off x="3429" y="1288"/>
              <a:ext cx="4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E  </a:t>
              </a:r>
              <a:r>
                <a:rPr lang="en-US" altLang="en-US" sz="2000" b="1">
                  <a:latin typeface=".VnBodoniH" panose="020B7200000000000000" pitchFamily="34" charset="0"/>
                </a:rPr>
                <a:t>.</a:t>
              </a:r>
            </a:p>
          </p:txBody>
        </p:sp>
        <p:sp>
          <p:nvSpPr>
            <p:cNvPr id="3147" name="Line 62"/>
            <p:cNvSpPr>
              <a:spLocks noChangeShapeType="1"/>
            </p:cNvSpPr>
            <p:nvPr/>
          </p:nvSpPr>
          <p:spPr bwMode="auto">
            <a:xfrm>
              <a:off x="3740" y="1226"/>
              <a:ext cx="101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Line 63"/>
            <p:cNvSpPr>
              <a:spLocks noChangeShapeType="1"/>
            </p:cNvSpPr>
            <p:nvPr/>
          </p:nvSpPr>
          <p:spPr bwMode="auto">
            <a:xfrm>
              <a:off x="3572" y="1618"/>
              <a:ext cx="101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Line 64"/>
            <p:cNvSpPr>
              <a:spLocks noChangeShapeType="1"/>
            </p:cNvSpPr>
            <p:nvPr/>
          </p:nvSpPr>
          <p:spPr bwMode="auto">
            <a:xfrm>
              <a:off x="3706" y="1446"/>
              <a:ext cx="149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Text Box 65"/>
            <p:cNvSpPr txBox="1">
              <a:spLocks noChangeArrowheads="1"/>
            </p:cNvSpPr>
            <p:nvPr/>
          </p:nvSpPr>
          <p:spPr bwMode="auto">
            <a:xfrm>
              <a:off x="5149" y="1221"/>
              <a:ext cx="2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F</a:t>
              </a:r>
            </a:p>
          </p:txBody>
        </p:sp>
        <p:sp>
          <p:nvSpPr>
            <p:cNvPr id="3151" name="Line 66"/>
            <p:cNvSpPr>
              <a:spLocks noChangeShapeType="1"/>
            </p:cNvSpPr>
            <p:nvPr/>
          </p:nvSpPr>
          <p:spPr bwMode="auto">
            <a:xfrm>
              <a:off x="4807" y="1082"/>
              <a:ext cx="830" cy="7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Line 67"/>
            <p:cNvSpPr>
              <a:spLocks noChangeShapeType="1"/>
            </p:cNvSpPr>
            <p:nvPr/>
          </p:nvSpPr>
          <p:spPr bwMode="auto">
            <a:xfrm flipH="1">
              <a:off x="4895" y="1178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Line 68"/>
            <p:cNvSpPr>
              <a:spLocks noChangeShapeType="1"/>
            </p:cNvSpPr>
            <p:nvPr/>
          </p:nvSpPr>
          <p:spPr bwMode="auto">
            <a:xfrm flipH="1">
              <a:off x="4927" y="1210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Line 69"/>
            <p:cNvSpPr>
              <a:spLocks noChangeShapeType="1"/>
            </p:cNvSpPr>
            <p:nvPr/>
          </p:nvSpPr>
          <p:spPr bwMode="auto">
            <a:xfrm flipH="1">
              <a:off x="5304" y="1563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Line 70"/>
            <p:cNvSpPr>
              <a:spLocks noChangeShapeType="1"/>
            </p:cNvSpPr>
            <p:nvPr/>
          </p:nvSpPr>
          <p:spPr bwMode="auto">
            <a:xfrm flipH="1">
              <a:off x="5272" y="1532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349250" y="646113"/>
            <a:ext cx="8148638" cy="6715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269875" y="2274888"/>
            <a:ext cx="4787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solidFill>
                  <a:srgbClr val="0000FF"/>
                </a:solidFill>
                <a:latin typeface="Times New Roman" panose="02020603050405020304" pitchFamily="18" charset="0"/>
              </a:rPr>
              <a:t>Vận dụng:</a:t>
            </a:r>
            <a:r>
              <a:rPr lang="en-US" altLang="en-US" sz="2000" b="1">
                <a:solidFill>
                  <a:srgbClr val="663300"/>
                </a:solidFill>
                <a:latin typeface="Times New Roman" panose="02020603050405020304" pitchFamily="18" charset="0"/>
              </a:rPr>
              <a:t> Chỉ ra đường trung bình của hình thang trong mỗi hình vẽ sau:</a:t>
            </a:r>
          </a:p>
        </p:txBody>
      </p:sp>
      <p:grpSp>
        <p:nvGrpSpPr>
          <p:cNvPr id="10382" name="Group 142"/>
          <p:cNvGrpSpPr>
            <a:grpSpLocks/>
          </p:cNvGrpSpPr>
          <p:nvPr/>
        </p:nvGrpSpPr>
        <p:grpSpPr bwMode="auto">
          <a:xfrm>
            <a:off x="309563" y="3594100"/>
            <a:ext cx="8997950" cy="3263900"/>
            <a:chOff x="195" y="2216"/>
            <a:chExt cx="5668" cy="2056"/>
          </a:xfrm>
        </p:grpSpPr>
        <p:grpSp>
          <p:nvGrpSpPr>
            <p:cNvPr id="3080" name="Group 74"/>
            <p:cNvGrpSpPr>
              <a:grpSpLocks/>
            </p:cNvGrpSpPr>
            <p:nvPr/>
          </p:nvGrpSpPr>
          <p:grpSpPr bwMode="auto">
            <a:xfrm>
              <a:off x="195" y="2216"/>
              <a:ext cx="1612" cy="1734"/>
              <a:chOff x="392" y="425"/>
              <a:chExt cx="1612" cy="1734"/>
            </a:xfrm>
          </p:grpSpPr>
          <p:sp>
            <p:nvSpPr>
              <p:cNvPr id="3125" name="Line 75"/>
              <p:cNvSpPr>
                <a:spLocks noChangeShapeType="1"/>
              </p:cNvSpPr>
              <p:nvPr/>
            </p:nvSpPr>
            <p:spPr bwMode="auto">
              <a:xfrm>
                <a:off x="512" y="1933"/>
                <a:ext cx="1344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76"/>
              <p:cNvSpPr>
                <a:spLocks noChangeShapeType="1"/>
              </p:cNvSpPr>
              <p:nvPr/>
            </p:nvSpPr>
            <p:spPr bwMode="auto">
              <a:xfrm>
                <a:off x="1196" y="913"/>
                <a:ext cx="0" cy="1008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77"/>
              <p:cNvSpPr>
                <a:spLocks noChangeShapeType="1"/>
              </p:cNvSpPr>
              <p:nvPr/>
            </p:nvSpPr>
            <p:spPr bwMode="auto">
              <a:xfrm flipV="1">
                <a:off x="520" y="1153"/>
                <a:ext cx="0" cy="768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78"/>
              <p:cNvSpPr>
                <a:spLocks noChangeShapeType="1"/>
              </p:cNvSpPr>
              <p:nvPr/>
            </p:nvSpPr>
            <p:spPr bwMode="auto">
              <a:xfrm flipV="1">
                <a:off x="1848" y="681"/>
                <a:ext cx="0" cy="1248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79"/>
              <p:cNvSpPr>
                <a:spLocks noChangeShapeType="1"/>
              </p:cNvSpPr>
              <p:nvPr/>
            </p:nvSpPr>
            <p:spPr bwMode="auto">
              <a:xfrm flipV="1">
                <a:off x="524" y="673"/>
                <a:ext cx="1344" cy="48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80"/>
              <p:cNvSpPr>
                <a:spLocks noChangeShapeType="1"/>
              </p:cNvSpPr>
              <p:nvPr/>
            </p:nvSpPr>
            <p:spPr bwMode="auto">
              <a:xfrm>
                <a:off x="1468" y="758"/>
                <a:ext cx="108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Line 81"/>
              <p:cNvSpPr>
                <a:spLocks noChangeShapeType="1"/>
              </p:cNvSpPr>
              <p:nvPr/>
            </p:nvSpPr>
            <p:spPr bwMode="auto">
              <a:xfrm>
                <a:off x="796" y="998"/>
                <a:ext cx="109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Freeform 82"/>
              <p:cNvSpPr>
                <a:spLocks/>
              </p:cNvSpPr>
              <p:nvPr/>
            </p:nvSpPr>
            <p:spPr bwMode="auto">
              <a:xfrm>
                <a:off x="512" y="1854"/>
                <a:ext cx="69" cy="69"/>
              </a:xfrm>
              <a:custGeom>
                <a:avLst/>
                <a:gdLst>
                  <a:gd name="T0" fmla="*/ 0 w 80"/>
                  <a:gd name="T1" fmla="*/ 0 h 88"/>
                  <a:gd name="T2" fmla="*/ 45 w 80"/>
                  <a:gd name="T3" fmla="*/ 0 h 88"/>
                  <a:gd name="T4" fmla="*/ 45 w 80"/>
                  <a:gd name="T5" fmla="*/ 33 h 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88">
                    <a:moveTo>
                      <a:pt x="0" y="0"/>
                    </a:moveTo>
                    <a:lnTo>
                      <a:pt x="80" y="0"/>
                    </a:lnTo>
                    <a:lnTo>
                      <a:pt x="80" y="88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Freeform 83"/>
              <p:cNvSpPr>
                <a:spLocks/>
              </p:cNvSpPr>
              <p:nvPr/>
            </p:nvSpPr>
            <p:spPr bwMode="auto">
              <a:xfrm rot="-5400000">
                <a:off x="1792" y="1854"/>
                <a:ext cx="69" cy="69"/>
              </a:xfrm>
              <a:custGeom>
                <a:avLst/>
                <a:gdLst>
                  <a:gd name="T0" fmla="*/ 0 w 80"/>
                  <a:gd name="T1" fmla="*/ 0 h 88"/>
                  <a:gd name="T2" fmla="*/ 45 w 80"/>
                  <a:gd name="T3" fmla="*/ 0 h 88"/>
                  <a:gd name="T4" fmla="*/ 45 w 80"/>
                  <a:gd name="T5" fmla="*/ 33 h 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88">
                    <a:moveTo>
                      <a:pt x="0" y="0"/>
                    </a:moveTo>
                    <a:lnTo>
                      <a:pt x="80" y="0"/>
                    </a:lnTo>
                    <a:lnTo>
                      <a:pt x="80" y="88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Text Box 84"/>
              <p:cNvSpPr txBox="1">
                <a:spLocks noChangeArrowheads="1"/>
              </p:cNvSpPr>
              <p:nvPr/>
            </p:nvSpPr>
            <p:spPr bwMode="auto">
              <a:xfrm>
                <a:off x="394" y="905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VNI-Avo" pitchFamily="2" charset="0"/>
                  </a:rPr>
                  <a:t>A</a:t>
                </a:r>
              </a:p>
            </p:txBody>
          </p:sp>
          <p:sp>
            <p:nvSpPr>
              <p:cNvPr id="3135" name="Text Box 85"/>
              <p:cNvSpPr txBox="1">
                <a:spLocks noChangeArrowheads="1"/>
              </p:cNvSpPr>
              <p:nvPr/>
            </p:nvSpPr>
            <p:spPr bwMode="auto">
              <a:xfrm>
                <a:off x="1088" y="68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VNI-Avo" pitchFamily="2" charset="0"/>
                  </a:rPr>
                  <a:t>B</a:t>
                </a:r>
              </a:p>
            </p:txBody>
          </p:sp>
          <p:sp>
            <p:nvSpPr>
              <p:cNvPr id="3136" name="Text Box 86"/>
              <p:cNvSpPr txBox="1">
                <a:spLocks noChangeArrowheads="1"/>
              </p:cNvSpPr>
              <p:nvPr/>
            </p:nvSpPr>
            <p:spPr bwMode="auto">
              <a:xfrm>
                <a:off x="1772" y="425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VNI-Avo" pitchFamily="2" charset="0"/>
                  </a:rPr>
                  <a:t>C</a:t>
                </a:r>
              </a:p>
            </p:txBody>
          </p:sp>
          <p:sp>
            <p:nvSpPr>
              <p:cNvPr id="3137" name="Text Box 87"/>
              <p:cNvSpPr txBox="1">
                <a:spLocks noChangeArrowheads="1"/>
              </p:cNvSpPr>
              <p:nvPr/>
            </p:nvSpPr>
            <p:spPr bwMode="auto">
              <a:xfrm>
                <a:off x="1784" y="191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VNI-Avo" pitchFamily="2" charset="0"/>
                  </a:rPr>
                  <a:t>H</a:t>
                </a:r>
              </a:p>
            </p:txBody>
          </p:sp>
          <p:sp>
            <p:nvSpPr>
              <p:cNvPr id="3138" name="Text Box 88"/>
              <p:cNvSpPr txBox="1">
                <a:spLocks noChangeArrowheads="1"/>
              </p:cNvSpPr>
              <p:nvPr/>
            </p:nvSpPr>
            <p:spPr bwMode="auto">
              <a:xfrm>
                <a:off x="1100" y="1928"/>
                <a:ext cx="21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VNI-Avo" pitchFamily="2" charset="0"/>
                  </a:rPr>
                  <a:t>E</a:t>
                </a:r>
              </a:p>
            </p:txBody>
          </p:sp>
          <p:sp>
            <p:nvSpPr>
              <p:cNvPr id="3139" name="Text Box 89"/>
              <p:cNvSpPr txBox="1">
                <a:spLocks noChangeArrowheads="1"/>
              </p:cNvSpPr>
              <p:nvPr/>
            </p:nvSpPr>
            <p:spPr bwMode="auto">
              <a:xfrm>
                <a:off x="392" y="192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VNI-Avo" pitchFamily="2" charset="0"/>
                  </a:rPr>
                  <a:t>D</a:t>
                </a:r>
              </a:p>
            </p:txBody>
          </p:sp>
          <p:sp>
            <p:nvSpPr>
              <p:cNvPr id="3140" name="Line 90"/>
              <p:cNvSpPr>
                <a:spLocks noChangeShapeType="1"/>
              </p:cNvSpPr>
              <p:nvPr/>
            </p:nvSpPr>
            <p:spPr bwMode="auto">
              <a:xfrm>
                <a:off x="805" y="1872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Line 91"/>
              <p:cNvSpPr>
                <a:spLocks noChangeShapeType="1"/>
              </p:cNvSpPr>
              <p:nvPr/>
            </p:nvSpPr>
            <p:spPr bwMode="auto">
              <a:xfrm>
                <a:off x="843" y="1874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Line 92"/>
              <p:cNvSpPr>
                <a:spLocks noChangeShapeType="1"/>
              </p:cNvSpPr>
              <p:nvPr/>
            </p:nvSpPr>
            <p:spPr bwMode="auto">
              <a:xfrm>
                <a:off x="1443" y="1876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Line 93"/>
              <p:cNvSpPr>
                <a:spLocks noChangeShapeType="1"/>
              </p:cNvSpPr>
              <p:nvPr/>
            </p:nvSpPr>
            <p:spPr bwMode="auto">
              <a:xfrm>
                <a:off x="1478" y="1875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1" name="Line 94"/>
            <p:cNvSpPr>
              <a:spLocks noChangeShapeType="1"/>
            </p:cNvSpPr>
            <p:nvPr/>
          </p:nvSpPr>
          <p:spPr bwMode="auto">
            <a:xfrm>
              <a:off x="2507" y="2799"/>
              <a:ext cx="1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95"/>
            <p:cNvSpPr>
              <a:spLocks noChangeShapeType="1"/>
            </p:cNvSpPr>
            <p:nvPr/>
          </p:nvSpPr>
          <p:spPr bwMode="auto">
            <a:xfrm flipH="1">
              <a:off x="2262" y="2807"/>
              <a:ext cx="245" cy="8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96"/>
            <p:cNvSpPr>
              <a:spLocks noChangeShapeType="1"/>
            </p:cNvSpPr>
            <p:nvPr/>
          </p:nvSpPr>
          <p:spPr bwMode="auto">
            <a:xfrm>
              <a:off x="2254" y="3706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97"/>
            <p:cNvSpPr>
              <a:spLocks noChangeShapeType="1"/>
            </p:cNvSpPr>
            <p:nvPr/>
          </p:nvSpPr>
          <p:spPr bwMode="auto">
            <a:xfrm>
              <a:off x="3202" y="2791"/>
              <a:ext cx="949" cy="9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98"/>
            <p:cNvSpPr>
              <a:spLocks/>
            </p:cNvSpPr>
            <p:nvPr/>
          </p:nvSpPr>
          <p:spPr bwMode="auto">
            <a:xfrm>
              <a:off x="3346" y="2791"/>
              <a:ext cx="49" cy="127"/>
            </a:xfrm>
            <a:custGeom>
              <a:avLst/>
              <a:gdLst>
                <a:gd name="T0" fmla="*/ 42 w 49"/>
                <a:gd name="T1" fmla="*/ 0 h 127"/>
                <a:gd name="T2" fmla="*/ 42 w 49"/>
                <a:gd name="T3" fmla="*/ 67 h 127"/>
                <a:gd name="T4" fmla="*/ 0 w 49"/>
                <a:gd name="T5" fmla="*/ 127 h 1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" h="127">
                  <a:moveTo>
                    <a:pt x="42" y="0"/>
                  </a:moveTo>
                  <a:cubicBezTo>
                    <a:pt x="45" y="23"/>
                    <a:pt x="49" y="46"/>
                    <a:pt x="42" y="67"/>
                  </a:cubicBezTo>
                  <a:cubicBezTo>
                    <a:pt x="35" y="88"/>
                    <a:pt x="7" y="117"/>
                    <a:pt x="0" y="1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99"/>
            <p:cNvSpPr>
              <a:spLocks/>
            </p:cNvSpPr>
            <p:nvPr/>
          </p:nvSpPr>
          <p:spPr bwMode="auto">
            <a:xfrm>
              <a:off x="3932" y="3587"/>
              <a:ext cx="83" cy="110"/>
            </a:xfrm>
            <a:custGeom>
              <a:avLst/>
              <a:gdLst>
                <a:gd name="T0" fmla="*/ 83 w 83"/>
                <a:gd name="T1" fmla="*/ 0 h 110"/>
                <a:gd name="T2" fmla="*/ 7 w 83"/>
                <a:gd name="T3" fmla="*/ 25 h 110"/>
                <a:gd name="T4" fmla="*/ 41 w 83"/>
                <a:gd name="T5" fmla="*/ 110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3" h="110">
                  <a:moveTo>
                    <a:pt x="83" y="0"/>
                  </a:moveTo>
                  <a:cubicBezTo>
                    <a:pt x="48" y="3"/>
                    <a:pt x="14" y="7"/>
                    <a:pt x="7" y="25"/>
                  </a:cubicBezTo>
                  <a:cubicBezTo>
                    <a:pt x="0" y="43"/>
                    <a:pt x="35" y="96"/>
                    <a:pt x="41" y="1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00"/>
            <p:cNvSpPr>
              <a:spLocks noChangeShapeType="1"/>
            </p:cNvSpPr>
            <p:nvPr/>
          </p:nvSpPr>
          <p:spPr bwMode="auto">
            <a:xfrm>
              <a:off x="2389" y="3248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Text Box 101"/>
            <p:cNvSpPr txBox="1">
              <a:spLocks noChangeArrowheads="1"/>
            </p:cNvSpPr>
            <p:nvPr/>
          </p:nvSpPr>
          <p:spPr bwMode="auto">
            <a:xfrm>
              <a:off x="2321" y="256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M</a:t>
              </a:r>
            </a:p>
          </p:txBody>
        </p:sp>
        <p:sp>
          <p:nvSpPr>
            <p:cNvPr id="3089" name="Text Box 102"/>
            <p:cNvSpPr txBox="1">
              <a:spLocks noChangeArrowheads="1"/>
            </p:cNvSpPr>
            <p:nvPr/>
          </p:nvSpPr>
          <p:spPr bwMode="auto">
            <a:xfrm>
              <a:off x="3069" y="2580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N</a:t>
              </a:r>
            </a:p>
          </p:txBody>
        </p:sp>
        <p:sp>
          <p:nvSpPr>
            <p:cNvPr id="3090" name="Text Box 103"/>
            <p:cNvSpPr txBox="1">
              <a:spLocks noChangeArrowheads="1"/>
            </p:cNvSpPr>
            <p:nvPr/>
          </p:nvSpPr>
          <p:spPr bwMode="auto">
            <a:xfrm>
              <a:off x="3976" y="3707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P</a:t>
              </a:r>
            </a:p>
          </p:txBody>
        </p:sp>
        <p:sp>
          <p:nvSpPr>
            <p:cNvPr id="3091" name="Text Box 104"/>
            <p:cNvSpPr txBox="1">
              <a:spLocks noChangeArrowheads="1"/>
            </p:cNvSpPr>
            <p:nvPr/>
          </p:nvSpPr>
          <p:spPr bwMode="auto">
            <a:xfrm>
              <a:off x="2078" y="368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Q</a:t>
              </a:r>
            </a:p>
          </p:txBody>
        </p:sp>
        <p:sp>
          <p:nvSpPr>
            <p:cNvPr id="3092" name="Text Box 105"/>
            <p:cNvSpPr txBox="1">
              <a:spLocks noChangeArrowheads="1"/>
            </p:cNvSpPr>
            <p:nvPr/>
          </p:nvSpPr>
          <p:spPr bwMode="auto">
            <a:xfrm>
              <a:off x="2146" y="308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K</a:t>
              </a:r>
            </a:p>
          </p:txBody>
        </p:sp>
        <p:sp>
          <p:nvSpPr>
            <p:cNvPr id="3093" name="Text Box 106"/>
            <p:cNvSpPr txBox="1">
              <a:spLocks noChangeArrowheads="1"/>
            </p:cNvSpPr>
            <p:nvPr/>
          </p:nvSpPr>
          <p:spPr bwMode="auto">
            <a:xfrm>
              <a:off x="3654" y="3097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H</a:t>
              </a:r>
            </a:p>
          </p:txBody>
        </p:sp>
        <p:sp>
          <p:nvSpPr>
            <p:cNvPr id="3094" name="Line 107"/>
            <p:cNvSpPr>
              <a:spLocks noChangeShapeType="1"/>
            </p:cNvSpPr>
            <p:nvPr/>
          </p:nvSpPr>
          <p:spPr bwMode="auto">
            <a:xfrm flipH="1">
              <a:off x="3388" y="2960"/>
              <a:ext cx="94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108"/>
            <p:cNvSpPr>
              <a:spLocks noChangeShapeType="1"/>
            </p:cNvSpPr>
            <p:nvPr/>
          </p:nvSpPr>
          <p:spPr bwMode="auto">
            <a:xfrm flipH="1">
              <a:off x="3831" y="3395"/>
              <a:ext cx="94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Text Box 109"/>
            <p:cNvSpPr txBox="1">
              <a:spLocks noChangeArrowheads="1"/>
            </p:cNvSpPr>
            <p:nvPr/>
          </p:nvSpPr>
          <p:spPr bwMode="auto">
            <a:xfrm>
              <a:off x="2078" y="2851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2cm</a:t>
              </a:r>
            </a:p>
          </p:txBody>
        </p:sp>
        <p:sp>
          <p:nvSpPr>
            <p:cNvPr id="3097" name="Text Box 110"/>
            <p:cNvSpPr txBox="1">
              <a:spLocks noChangeArrowheads="1"/>
            </p:cNvSpPr>
            <p:nvPr/>
          </p:nvSpPr>
          <p:spPr bwMode="auto">
            <a:xfrm>
              <a:off x="1946" y="3319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2cm</a:t>
              </a:r>
            </a:p>
          </p:txBody>
        </p:sp>
        <p:sp>
          <p:nvSpPr>
            <p:cNvPr id="3098" name="Text Box 111"/>
            <p:cNvSpPr txBox="1">
              <a:spLocks noChangeArrowheads="1"/>
            </p:cNvSpPr>
            <p:nvPr/>
          </p:nvSpPr>
          <p:spPr bwMode="auto">
            <a:xfrm>
              <a:off x="625" y="4022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Hình 1</a:t>
              </a:r>
            </a:p>
          </p:txBody>
        </p:sp>
        <p:sp>
          <p:nvSpPr>
            <p:cNvPr id="3099" name="Text Box 112"/>
            <p:cNvSpPr txBox="1">
              <a:spLocks noChangeArrowheads="1"/>
            </p:cNvSpPr>
            <p:nvPr/>
          </p:nvSpPr>
          <p:spPr bwMode="auto">
            <a:xfrm>
              <a:off x="2832" y="3981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Hình 2</a:t>
              </a:r>
            </a:p>
          </p:txBody>
        </p:sp>
        <p:sp>
          <p:nvSpPr>
            <p:cNvPr id="3100" name="Line 114"/>
            <p:cNvSpPr>
              <a:spLocks noChangeShapeType="1"/>
            </p:cNvSpPr>
            <p:nvPr/>
          </p:nvSpPr>
          <p:spPr bwMode="auto">
            <a:xfrm>
              <a:off x="4470" y="3659"/>
              <a:ext cx="9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115"/>
            <p:cNvSpPr>
              <a:spLocks noChangeShapeType="1"/>
            </p:cNvSpPr>
            <p:nvPr/>
          </p:nvSpPr>
          <p:spPr bwMode="auto">
            <a:xfrm flipH="1" flipV="1">
              <a:off x="3953" y="2490"/>
              <a:ext cx="508" cy="1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16"/>
            <p:cNvSpPr>
              <a:spLocks noChangeShapeType="1"/>
            </p:cNvSpPr>
            <p:nvPr/>
          </p:nvSpPr>
          <p:spPr bwMode="auto">
            <a:xfrm flipV="1">
              <a:off x="5435" y="2778"/>
              <a:ext cx="85" cy="8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17"/>
            <p:cNvSpPr>
              <a:spLocks noChangeShapeType="1"/>
            </p:cNvSpPr>
            <p:nvPr/>
          </p:nvSpPr>
          <p:spPr bwMode="auto">
            <a:xfrm>
              <a:off x="3953" y="2490"/>
              <a:ext cx="1575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118"/>
            <p:cNvSpPr>
              <a:spLocks noChangeShapeType="1"/>
            </p:cNvSpPr>
            <p:nvPr/>
          </p:nvSpPr>
          <p:spPr bwMode="auto">
            <a:xfrm>
              <a:off x="4215" y="3100"/>
              <a:ext cx="1254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Text Box 119"/>
            <p:cNvSpPr txBox="1">
              <a:spLocks noChangeArrowheads="1"/>
            </p:cNvSpPr>
            <p:nvPr/>
          </p:nvSpPr>
          <p:spPr bwMode="auto">
            <a:xfrm>
              <a:off x="4622" y="3943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Hình 3</a:t>
              </a:r>
            </a:p>
          </p:txBody>
        </p:sp>
        <p:sp>
          <p:nvSpPr>
            <p:cNvPr id="3106" name="Text Box 120"/>
            <p:cNvSpPr txBox="1">
              <a:spLocks noChangeArrowheads="1"/>
            </p:cNvSpPr>
            <p:nvPr/>
          </p:nvSpPr>
          <p:spPr bwMode="auto">
            <a:xfrm>
              <a:off x="3840" y="2267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E</a:t>
              </a:r>
            </a:p>
          </p:txBody>
        </p:sp>
        <p:sp>
          <p:nvSpPr>
            <p:cNvPr id="3107" name="Text Box 121"/>
            <p:cNvSpPr txBox="1">
              <a:spLocks noChangeArrowheads="1"/>
            </p:cNvSpPr>
            <p:nvPr/>
          </p:nvSpPr>
          <p:spPr bwMode="auto">
            <a:xfrm>
              <a:off x="5384" y="2549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F</a:t>
              </a:r>
            </a:p>
          </p:txBody>
        </p:sp>
        <p:sp>
          <p:nvSpPr>
            <p:cNvPr id="3108" name="Text Box 122"/>
            <p:cNvSpPr txBox="1">
              <a:spLocks noChangeArrowheads="1"/>
            </p:cNvSpPr>
            <p:nvPr/>
          </p:nvSpPr>
          <p:spPr bwMode="auto">
            <a:xfrm>
              <a:off x="5321" y="3623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G</a:t>
              </a:r>
            </a:p>
          </p:txBody>
        </p:sp>
        <p:sp>
          <p:nvSpPr>
            <p:cNvPr id="3109" name="Text Box 123"/>
            <p:cNvSpPr txBox="1">
              <a:spLocks noChangeArrowheads="1"/>
            </p:cNvSpPr>
            <p:nvPr/>
          </p:nvSpPr>
          <p:spPr bwMode="auto">
            <a:xfrm>
              <a:off x="4396" y="3649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H</a:t>
              </a:r>
            </a:p>
          </p:txBody>
        </p:sp>
        <p:sp>
          <p:nvSpPr>
            <p:cNvPr id="3110" name="Text Box 124"/>
            <p:cNvSpPr txBox="1">
              <a:spLocks noChangeArrowheads="1"/>
            </p:cNvSpPr>
            <p:nvPr/>
          </p:nvSpPr>
          <p:spPr bwMode="auto">
            <a:xfrm>
              <a:off x="4015" y="2966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X</a:t>
              </a:r>
            </a:p>
          </p:txBody>
        </p:sp>
        <p:sp>
          <p:nvSpPr>
            <p:cNvPr id="3111" name="Text Box 125"/>
            <p:cNvSpPr txBox="1">
              <a:spLocks noChangeArrowheads="1"/>
            </p:cNvSpPr>
            <p:nvPr/>
          </p:nvSpPr>
          <p:spPr bwMode="auto">
            <a:xfrm>
              <a:off x="5448" y="3125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Y</a:t>
              </a:r>
            </a:p>
          </p:txBody>
        </p:sp>
        <p:sp>
          <p:nvSpPr>
            <p:cNvPr id="3112" name="Line 126"/>
            <p:cNvSpPr>
              <a:spLocks noChangeShapeType="1"/>
            </p:cNvSpPr>
            <p:nvPr/>
          </p:nvSpPr>
          <p:spPr bwMode="auto">
            <a:xfrm flipH="1">
              <a:off x="4043" y="2789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127"/>
            <p:cNvSpPr>
              <a:spLocks noChangeShapeType="1"/>
            </p:cNvSpPr>
            <p:nvPr/>
          </p:nvSpPr>
          <p:spPr bwMode="auto">
            <a:xfrm flipH="1">
              <a:off x="4059" y="2829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128"/>
            <p:cNvSpPr>
              <a:spLocks noChangeShapeType="1"/>
            </p:cNvSpPr>
            <p:nvPr/>
          </p:nvSpPr>
          <p:spPr bwMode="auto">
            <a:xfrm flipH="1">
              <a:off x="4252" y="3298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129"/>
            <p:cNvSpPr>
              <a:spLocks noChangeShapeType="1"/>
            </p:cNvSpPr>
            <p:nvPr/>
          </p:nvSpPr>
          <p:spPr bwMode="auto">
            <a:xfrm flipH="1">
              <a:off x="4279" y="3333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130"/>
            <p:cNvSpPr>
              <a:spLocks noChangeShapeType="1"/>
            </p:cNvSpPr>
            <p:nvPr/>
          </p:nvSpPr>
          <p:spPr bwMode="auto">
            <a:xfrm>
              <a:off x="5435" y="2956"/>
              <a:ext cx="127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132"/>
            <p:cNvSpPr>
              <a:spLocks noChangeShapeType="1"/>
            </p:cNvSpPr>
            <p:nvPr/>
          </p:nvSpPr>
          <p:spPr bwMode="auto">
            <a:xfrm>
              <a:off x="5388" y="3416"/>
              <a:ext cx="127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133"/>
            <p:cNvSpPr>
              <a:spLocks/>
            </p:cNvSpPr>
            <p:nvPr/>
          </p:nvSpPr>
          <p:spPr bwMode="auto">
            <a:xfrm>
              <a:off x="4436" y="3562"/>
              <a:ext cx="135" cy="97"/>
            </a:xfrm>
            <a:custGeom>
              <a:avLst/>
              <a:gdLst>
                <a:gd name="T0" fmla="*/ 0 w 135"/>
                <a:gd name="T1" fmla="*/ 21 h 97"/>
                <a:gd name="T2" fmla="*/ 84 w 135"/>
                <a:gd name="T3" fmla="*/ 13 h 97"/>
                <a:gd name="T4" fmla="*/ 135 w 135"/>
                <a:gd name="T5" fmla="*/ 9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5" h="97">
                  <a:moveTo>
                    <a:pt x="0" y="21"/>
                  </a:moveTo>
                  <a:cubicBezTo>
                    <a:pt x="31" y="10"/>
                    <a:pt x="62" y="0"/>
                    <a:pt x="84" y="13"/>
                  </a:cubicBezTo>
                  <a:cubicBezTo>
                    <a:pt x="106" y="26"/>
                    <a:pt x="127" y="83"/>
                    <a:pt x="135" y="9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134"/>
            <p:cNvSpPr>
              <a:spLocks/>
            </p:cNvSpPr>
            <p:nvPr/>
          </p:nvSpPr>
          <p:spPr bwMode="auto">
            <a:xfrm>
              <a:off x="4012" y="2524"/>
              <a:ext cx="89" cy="93"/>
            </a:xfrm>
            <a:custGeom>
              <a:avLst/>
              <a:gdLst>
                <a:gd name="T0" fmla="*/ 76 w 89"/>
                <a:gd name="T1" fmla="*/ 0 h 93"/>
                <a:gd name="T2" fmla="*/ 76 w 89"/>
                <a:gd name="T3" fmla="*/ 68 h 93"/>
                <a:gd name="T4" fmla="*/ 0 w 89"/>
                <a:gd name="T5" fmla="*/ 93 h 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9" h="93">
                  <a:moveTo>
                    <a:pt x="76" y="0"/>
                  </a:moveTo>
                  <a:cubicBezTo>
                    <a:pt x="82" y="26"/>
                    <a:pt x="89" y="53"/>
                    <a:pt x="76" y="68"/>
                  </a:cubicBezTo>
                  <a:cubicBezTo>
                    <a:pt x="63" y="83"/>
                    <a:pt x="13" y="89"/>
                    <a:pt x="0" y="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135"/>
            <p:cNvSpPr>
              <a:spLocks/>
            </p:cNvSpPr>
            <p:nvPr/>
          </p:nvSpPr>
          <p:spPr bwMode="auto">
            <a:xfrm>
              <a:off x="4013" y="2516"/>
              <a:ext cx="120" cy="127"/>
            </a:xfrm>
            <a:custGeom>
              <a:avLst/>
              <a:gdLst>
                <a:gd name="T0" fmla="*/ 110 w 120"/>
                <a:gd name="T1" fmla="*/ 0 h 127"/>
                <a:gd name="T2" fmla="*/ 102 w 120"/>
                <a:gd name="T3" fmla="*/ 102 h 127"/>
                <a:gd name="T4" fmla="*/ 0 w 120"/>
                <a:gd name="T5" fmla="*/ 127 h 1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0" h="127">
                  <a:moveTo>
                    <a:pt x="110" y="0"/>
                  </a:moveTo>
                  <a:cubicBezTo>
                    <a:pt x="115" y="40"/>
                    <a:pt x="120" y="81"/>
                    <a:pt x="102" y="102"/>
                  </a:cubicBezTo>
                  <a:cubicBezTo>
                    <a:pt x="84" y="123"/>
                    <a:pt x="17" y="123"/>
                    <a:pt x="0" y="1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Text Box 136"/>
            <p:cNvSpPr txBox="1">
              <a:spLocks noChangeArrowheads="1"/>
            </p:cNvSpPr>
            <p:nvPr/>
          </p:nvSpPr>
          <p:spPr bwMode="auto">
            <a:xfrm>
              <a:off x="4063" y="2545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75</a:t>
              </a:r>
              <a:r>
                <a:rPr lang="en-US" altLang="en-US" sz="1800" b="1" baseline="30000"/>
                <a:t>0</a:t>
              </a:r>
              <a:endParaRPr lang="en-US" altLang="en-US" sz="1800" b="1"/>
            </a:p>
          </p:txBody>
        </p:sp>
        <p:sp>
          <p:nvSpPr>
            <p:cNvPr id="3122" name="Text Box 137"/>
            <p:cNvSpPr txBox="1">
              <a:spLocks noChangeArrowheads="1"/>
            </p:cNvSpPr>
            <p:nvPr/>
          </p:nvSpPr>
          <p:spPr bwMode="auto">
            <a:xfrm>
              <a:off x="4474" y="3421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110</a:t>
              </a:r>
              <a:r>
                <a:rPr lang="en-US" altLang="en-US" sz="1800" b="1" baseline="30000"/>
                <a:t>0</a:t>
              </a:r>
              <a:endParaRPr lang="en-US" altLang="en-US" sz="1800" b="1"/>
            </a:p>
          </p:txBody>
        </p:sp>
        <p:sp>
          <p:nvSpPr>
            <p:cNvPr id="3123" name="Text Box 140"/>
            <p:cNvSpPr txBox="1">
              <a:spLocks noChangeArrowheads="1"/>
            </p:cNvSpPr>
            <p:nvPr/>
          </p:nvSpPr>
          <p:spPr bwMode="auto">
            <a:xfrm>
              <a:off x="3336" y="2786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70</a:t>
              </a:r>
              <a:r>
                <a:rPr lang="en-US" altLang="en-US" sz="1800" b="1" baseline="30000"/>
                <a:t>0</a:t>
              </a:r>
              <a:endParaRPr lang="en-US" altLang="en-US" sz="1800" b="1"/>
            </a:p>
          </p:txBody>
        </p:sp>
        <p:sp>
          <p:nvSpPr>
            <p:cNvPr id="3124" name="Text Box 141"/>
            <p:cNvSpPr txBox="1">
              <a:spLocks noChangeArrowheads="1"/>
            </p:cNvSpPr>
            <p:nvPr/>
          </p:nvSpPr>
          <p:spPr bwMode="auto">
            <a:xfrm>
              <a:off x="3671" y="3497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70</a:t>
              </a:r>
              <a:r>
                <a:rPr lang="en-US" altLang="en-US" sz="1800" b="1" baseline="30000"/>
                <a:t>0</a:t>
              </a:r>
              <a:endParaRPr lang="en-US" altLang="en-US" sz="1800" b="1"/>
            </a:p>
          </p:txBody>
        </p:sp>
      </p:grpSp>
    </p:spTree>
    <p:extLst>
      <p:ext uri="{BB962C8B-B14F-4D97-AF65-F5344CB8AC3E}">
        <p14:creationId xmlns:p14="http://schemas.microsoft.com/office/powerpoint/2010/main" val="152812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2" grpId="0" animBg="1"/>
      <p:bldP spid="103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647700"/>
            <a:ext cx="8229600" cy="66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290513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Times New Roman" panose="02020603050405020304" pitchFamily="18" charset="0"/>
              </a:rPr>
              <a:t>Đường trung bình của hình thang là đoạn thẳng nối trung điểm hai cạnh bên của hình thang.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28613" y="209550"/>
            <a:ext cx="1643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u="sng">
                <a:solidFill>
                  <a:srgbClr val="FF0000"/>
                </a:solidFill>
              </a:rPr>
              <a:t>* </a:t>
            </a:r>
            <a:r>
              <a:rPr lang="en-US" altLang="en-US" sz="20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Định nghĩa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641350" y="2216150"/>
            <a:ext cx="4065588" cy="1393825"/>
          </a:xfrm>
          <a:prstGeom prst="wedgeEllipseCallout">
            <a:avLst>
              <a:gd name="adj1" fmla="val 62259"/>
              <a:gd name="adj2" fmla="val -2915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50021"/>
                </a:solidFill>
                <a:latin typeface="Times New Roman" panose="02020603050405020304" pitchFamily="18" charset="0"/>
              </a:rPr>
              <a:t>Đường trung bình của hình thang có quan hệ gì với hai đáy hình thang?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>
            <a:off x="4424363" y="4922838"/>
            <a:ext cx="477837" cy="1004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4902200" y="4922838"/>
            <a:ext cx="11953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6097588" y="4922838"/>
            <a:ext cx="717550" cy="1004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4424363" y="5927725"/>
            <a:ext cx="2390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4662488" y="5424488"/>
            <a:ext cx="17938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4735513" y="4600575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5916613" y="458946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B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6634163" y="588486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C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4302125" y="58848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4338638" y="516731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6426200" y="516731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F</a:t>
            </a: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6704013" y="4754563"/>
            <a:ext cx="0" cy="381000"/>
          </a:xfrm>
          <a:prstGeom prst="lin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8496300" y="4721225"/>
            <a:ext cx="0" cy="381000"/>
          </a:xfrm>
          <a:prstGeom prst="lin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8486775" y="4672013"/>
            <a:ext cx="60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/>
              <a:t>M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298450" y="4589463"/>
            <a:ext cx="3402013" cy="14287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/>
              <a:t>      </a:t>
            </a:r>
            <a:r>
              <a:rPr lang="en-US" altLang="en-US" sz="2000" b="1">
                <a:latin typeface="Times New Roman" panose="02020603050405020304" pitchFamily="18" charset="0"/>
              </a:rPr>
              <a:t>Đường trung bình của hình thang thì song song với hai đáy và bằng nửa tổng hai đáy.</a:t>
            </a:r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285750" y="4049713"/>
            <a:ext cx="1389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* Định lí 4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4117" name="Group 23"/>
          <p:cNvGrpSpPr>
            <a:grpSpLocks/>
          </p:cNvGrpSpPr>
          <p:nvPr/>
        </p:nvGrpSpPr>
        <p:grpSpPr bwMode="auto">
          <a:xfrm>
            <a:off x="5443538" y="1336675"/>
            <a:ext cx="3751262" cy="1968500"/>
            <a:chOff x="3429" y="842"/>
            <a:chExt cx="2363" cy="1240"/>
          </a:xfrm>
        </p:grpSpPr>
        <p:grpSp>
          <p:nvGrpSpPr>
            <p:cNvPr id="4131" name="Group 24"/>
            <p:cNvGrpSpPr>
              <a:grpSpLocks/>
            </p:cNvGrpSpPr>
            <p:nvPr/>
          </p:nvGrpSpPr>
          <p:grpSpPr bwMode="auto">
            <a:xfrm>
              <a:off x="3436" y="842"/>
              <a:ext cx="2356" cy="1240"/>
              <a:chOff x="399" y="2615"/>
              <a:chExt cx="2356" cy="1240"/>
            </a:xfrm>
          </p:grpSpPr>
          <p:sp>
            <p:nvSpPr>
              <p:cNvPr id="4143" name="Line 25"/>
              <p:cNvSpPr>
                <a:spLocks noChangeShapeType="1"/>
              </p:cNvSpPr>
              <p:nvPr/>
            </p:nvSpPr>
            <p:spPr bwMode="auto">
              <a:xfrm>
                <a:off x="839" y="2855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Line 26"/>
              <p:cNvSpPr>
                <a:spLocks noChangeShapeType="1"/>
              </p:cNvSpPr>
              <p:nvPr/>
            </p:nvSpPr>
            <p:spPr bwMode="auto">
              <a:xfrm>
                <a:off x="481" y="3625"/>
                <a:ext cx="21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Line 27"/>
              <p:cNvSpPr>
                <a:spLocks noChangeShapeType="1"/>
              </p:cNvSpPr>
              <p:nvPr/>
            </p:nvSpPr>
            <p:spPr bwMode="auto">
              <a:xfrm flipH="1">
                <a:off x="491" y="2846"/>
                <a:ext cx="348" cy="7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Line 28"/>
              <p:cNvSpPr>
                <a:spLocks noChangeShapeType="1"/>
              </p:cNvSpPr>
              <p:nvPr/>
            </p:nvSpPr>
            <p:spPr bwMode="auto">
              <a:xfrm>
                <a:off x="1762" y="2846"/>
                <a:ext cx="839" cy="7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Text Box 29"/>
              <p:cNvSpPr txBox="1">
                <a:spLocks noChangeArrowheads="1"/>
              </p:cNvSpPr>
              <p:nvPr/>
            </p:nvSpPr>
            <p:spPr bwMode="auto">
              <a:xfrm>
                <a:off x="687" y="2615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A</a:t>
                </a:r>
              </a:p>
            </p:txBody>
          </p:sp>
          <p:sp>
            <p:nvSpPr>
              <p:cNvPr id="4148" name="Text Box 30"/>
              <p:cNvSpPr txBox="1">
                <a:spLocks noChangeArrowheads="1"/>
              </p:cNvSpPr>
              <p:nvPr/>
            </p:nvSpPr>
            <p:spPr bwMode="auto">
              <a:xfrm>
                <a:off x="1696" y="2644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B</a:t>
                </a:r>
              </a:p>
            </p:txBody>
          </p:sp>
          <p:sp>
            <p:nvSpPr>
              <p:cNvPr id="4149" name="Text Box 31"/>
              <p:cNvSpPr txBox="1">
                <a:spLocks noChangeArrowheads="1"/>
              </p:cNvSpPr>
              <p:nvPr/>
            </p:nvSpPr>
            <p:spPr bwMode="auto">
              <a:xfrm>
                <a:off x="399" y="3604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D</a:t>
                </a:r>
              </a:p>
            </p:txBody>
          </p:sp>
          <p:sp>
            <p:nvSpPr>
              <p:cNvPr id="4150" name="Text Box 32"/>
              <p:cNvSpPr txBox="1">
                <a:spLocks noChangeArrowheads="1"/>
              </p:cNvSpPr>
              <p:nvPr/>
            </p:nvSpPr>
            <p:spPr bwMode="auto">
              <a:xfrm>
                <a:off x="2458" y="3605"/>
                <a:ext cx="2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/>
                  <a:t>C</a:t>
                </a:r>
              </a:p>
            </p:txBody>
          </p:sp>
        </p:grpSp>
        <p:sp>
          <p:nvSpPr>
            <p:cNvPr id="4132" name="Line 33"/>
            <p:cNvSpPr>
              <a:spLocks noChangeShapeType="1"/>
            </p:cNvSpPr>
            <p:nvPr/>
          </p:nvSpPr>
          <p:spPr bwMode="auto">
            <a:xfrm flipH="1">
              <a:off x="3528" y="1081"/>
              <a:ext cx="339" cy="7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Text Box 34"/>
            <p:cNvSpPr txBox="1">
              <a:spLocks noChangeArrowheads="1"/>
            </p:cNvSpPr>
            <p:nvPr/>
          </p:nvSpPr>
          <p:spPr bwMode="auto">
            <a:xfrm>
              <a:off x="3429" y="1288"/>
              <a:ext cx="4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E  </a:t>
              </a:r>
              <a:r>
                <a:rPr lang="en-US" altLang="en-US" sz="2000" b="1">
                  <a:latin typeface=".VnBodoniH" panose="020B7200000000000000" pitchFamily="34" charset="0"/>
                </a:rPr>
                <a:t>.</a:t>
              </a:r>
            </a:p>
          </p:txBody>
        </p:sp>
        <p:sp>
          <p:nvSpPr>
            <p:cNvPr id="4134" name="Line 35"/>
            <p:cNvSpPr>
              <a:spLocks noChangeShapeType="1"/>
            </p:cNvSpPr>
            <p:nvPr/>
          </p:nvSpPr>
          <p:spPr bwMode="auto">
            <a:xfrm>
              <a:off x="3740" y="1226"/>
              <a:ext cx="101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36"/>
            <p:cNvSpPr>
              <a:spLocks noChangeShapeType="1"/>
            </p:cNvSpPr>
            <p:nvPr/>
          </p:nvSpPr>
          <p:spPr bwMode="auto">
            <a:xfrm>
              <a:off x="3572" y="1618"/>
              <a:ext cx="101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37"/>
            <p:cNvSpPr>
              <a:spLocks noChangeShapeType="1"/>
            </p:cNvSpPr>
            <p:nvPr/>
          </p:nvSpPr>
          <p:spPr bwMode="auto">
            <a:xfrm>
              <a:off x="3706" y="1446"/>
              <a:ext cx="149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Text Box 38"/>
            <p:cNvSpPr txBox="1">
              <a:spLocks noChangeArrowheads="1"/>
            </p:cNvSpPr>
            <p:nvPr/>
          </p:nvSpPr>
          <p:spPr bwMode="auto">
            <a:xfrm>
              <a:off x="5149" y="1221"/>
              <a:ext cx="2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F</a:t>
              </a:r>
            </a:p>
          </p:txBody>
        </p:sp>
        <p:sp>
          <p:nvSpPr>
            <p:cNvPr id="4138" name="Line 39"/>
            <p:cNvSpPr>
              <a:spLocks noChangeShapeType="1"/>
            </p:cNvSpPr>
            <p:nvPr/>
          </p:nvSpPr>
          <p:spPr bwMode="auto">
            <a:xfrm>
              <a:off x="4807" y="1082"/>
              <a:ext cx="830" cy="7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40"/>
            <p:cNvSpPr>
              <a:spLocks noChangeShapeType="1"/>
            </p:cNvSpPr>
            <p:nvPr/>
          </p:nvSpPr>
          <p:spPr bwMode="auto">
            <a:xfrm flipH="1">
              <a:off x="4895" y="1178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41"/>
            <p:cNvSpPr>
              <a:spLocks noChangeShapeType="1"/>
            </p:cNvSpPr>
            <p:nvPr/>
          </p:nvSpPr>
          <p:spPr bwMode="auto">
            <a:xfrm flipH="1">
              <a:off x="4927" y="1210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42"/>
            <p:cNvSpPr>
              <a:spLocks noChangeShapeType="1"/>
            </p:cNvSpPr>
            <p:nvPr/>
          </p:nvSpPr>
          <p:spPr bwMode="auto">
            <a:xfrm flipH="1">
              <a:off x="5304" y="1563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43"/>
            <p:cNvSpPr>
              <a:spLocks noChangeShapeType="1"/>
            </p:cNvSpPr>
            <p:nvPr/>
          </p:nvSpPr>
          <p:spPr bwMode="auto">
            <a:xfrm flipH="1">
              <a:off x="5272" y="1532"/>
              <a:ext cx="10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44"/>
          <p:cNvSpPr>
            <a:spLocks noChangeArrowheads="1"/>
          </p:cNvSpPr>
          <p:nvPr/>
        </p:nvSpPr>
        <p:spPr bwMode="auto">
          <a:xfrm>
            <a:off x="349250" y="646113"/>
            <a:ext cx="8148638" cy="6715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534" name="Line 46"/>
          <p:cNvSpPr>
            <a:spLocks noChangeShapeType="1"/>
          </p:cNvSpPr>
          <p:nvPr/>
        </p:nvSpPr>
        <p:spPr bwMode="auto">
          <a:xfrm>
            <a:off x="4430713" y="5932488"/>
            <a:ext cx="2390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Line 47"/>
          <p:cNvSpPr>
            <a:spLocks noChangeShapeType="1"/>
          </p:cNvSpPr>
          <p:nvPr/>
        </p:nvSpPr>
        <p:spPr bwMode="auto">
          <a:xfrm>
            <a:off x="4665663" y="5434013"/>
            <a:ext cx="177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Line 48"/>
          <p:cNvSpPr>
            <a:spLocks noChangeShapeType="1"/>
          </p:cNvSpPr>
          <p:nvPr/>
        </p:nvSpPr>
        <p:spPr bwMode="auto">
          <a:xfrm>
            <a:off x="4641850" y="5427663"/>
            <a:ext cx="17938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Line 49"/>
          <p:cNvSpPr>
            <a:spLocks noChangeShapeType="1"/>
          </p:cNvSpPr>
          <p:nvPr/>
        </p:nvSpPr>
        <p:spPr bwMode="auto">
          <a:xfrm>
            <a:off x="4668838" y="5106988"/>
            <a:ext cx="2159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Line 50"/>
          <p:cNvSpPr>
            <a:spLocks noChangeShapeType="1"/>
          </p:cNvSpPr>
          <p:nvPr/>
        </p:nvSpPr>
        <p:spPr bwMode="auto">
          <a:xfrm>
            <a:off x="4440238" y="5626100"/>
            <a:ext cx="2159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 flipH="1">
            <a:off x="6149975" y="5087938"/>
            <a:ext cx="174625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H="1">
            <a:off x="6200775" y="5138738"/>
            <a:ext cx="174625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 flipH="1">
            <a:off x="6502400" y="5586413"/>
            <a:ext cx="174625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 flipH="1">
            <a:off x="6553200" y="5637213"/>
            <a:ext cx="174625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4598988" y="367506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/>
              <a:t>EF// AB, EF// CD</a:t>
            </a: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6467475" y="3671888"/>
            <a:ext cx="658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/>
              <a:t>và</a:t>
            </a:r>
          </a:p>
        </p:txBody>
      </p:sp>
      <p:graphicFrame>
        <p:nvGraphicFramePr>
          <p:cNvPr id="63545" name="Object 57"/>
          <p:cNvGraphicFramePr>
            <a:graphicFrameLocks noChangeAspect="1"/>
          </p:cNvGraphicFramePr>
          <p:nvPr/>
        </p:nvGraphicFramePr>
        <p:xfrm>
          <a:off x="6913563" y="3576638"/>
          <a:ext cx="14843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Equation" r:id="rId3" imgW="914400" imgH="393700" progId="Equation.DSMT4">
                  <p:embed/>
                </p:oleObj>
              </mc:Choice>
              <mc:Fallback>
                <p:oleObj name="Equation" r:id="rId3" imgW="914400" imgH="393700" progId="Equation.DSMT4">
                  <p:embed/>
                  <p:pic>
                    <p:nvPicPr>
                      <p:cNvPr id="63545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3576638"/>
                        <a:ext cx="1484312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676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7" presetClass="emph" presetSubtype="1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3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7" presetClass="emph" presetSubtype="1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70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6763E-6 L -8.33333E-7 -0.1239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12393 L -8.33333E-7 0.1121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8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11006 L -8.33333E-7 -0.0020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00509 L 0.1842 -0.1447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79" y="-7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208 L 0.02569 -0.0715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-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069 L 0.22708 -0.07129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33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  <p:bldP spid="63495" grpId="0" animBg="1"/>
      <p:bldP spid="63496" grpId="0" animBg="1"/>
      <p:bldP spid="63497" grpId="0" animBg="1"/>
      <p:bldP spid="63498" grpId="0" animBg="1"/>
      <p:bldP spid="63498" grpId="1" animBg="1"/>
      <p:bldP spid="63499" grpId="0" animBg="1"/>
      <p:bldP spid="63499" grpId="1" animBg="1"/>
      <p:bldP spid="63499" grpId="2" animBg="1"/>
      <p:bldP spid="63499" grpId="3" animBg="1"/>
      <p:bldP spid="63499" grpId="4" animBg="1"/>
      <p:bldP spid="63500" grpId="0"/>
      <p:bldP spid="63501" grpId="0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/>
      <p:bldP spid="63509" grpId="0" animBg="1"/>
      <p:bldP spid="63510" grpId="0"/>
      <p:bldP spid="63534" grpId="0" animBg="1"/>
      <p:bldP spid="63535" grpId="0" animBg="1"/>
      <p:bldP spid="63536" grpId="0" animBg="1"/>
      <p:bldP spid="63536" grpId="1" animBg="1"/>
      <p:bldP spid="63537" grpId="0" animBg="1"/>
      <p:bldP spid="63538" grpId="0" animBg="1"/>
      <p:bldP spid="63539" grpId="0" animBg="1"/>
      <p:bldP spid="63540" grpId="0" animBg="1"/>
      <p:bldP spid="63541" grpId="0" animBg="1"/>
      <p:bldP spid="63542" grpId="0" animBg="1"/>
      <p:bldP spid="63543" grpId="0"/>
      <p:bldP spid="635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1176338"/>
            <a:ext cx="28098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841375" y="1971675"/>
            <a:ext cx="32893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vi-VN" altLang="en-US" sz="1600" b="1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50825" y="1971675"/>
            <a:ext cx="59055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KL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841375" y="1343025"/>
            <a:ext cx="3289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1600" b="1"/>
          </a:p>
          <a:p>
            <a:pPr eaLnBrk="1" hangingPunct="1">
              <a:buFontTx/>
              <a:buNone/>
            </a:pPr>
            <a:endParaRPr lang="en-US" altLang="en-US" sz="1600" b="1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50825" y="1343025"/>
            <a:ext cx="590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GT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250825" y="1343025"/>
            <a:ext cx="5905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250825" y="1343025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130675" y="1343025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841375" y="1343025"/>
            <a:ext cx="32893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250825" y="1971675"/>
            <a:ext cx="0" cy="374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130675" y="1971675"/>
            <a:ext cx="0" cy="374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841375" y="2346325"/>
            <a:ext cx="32893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03212" y="3067517"/>
            <a:ext cx="3754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Gọi K là giao điểm của AF và DC</a:t>
            </a:r>
            <a:r>
              <a:rPr lang="en-US" altLang="en-US" sz="1800" b="1" dirty="0">
                <a:solidFill>
                  <a:srgbClr val="FF0000"/>
                </a:solidFill>
                <a:sym typeface="Wingdings 3" panose="05040102010807070707" pitchFamily="18" charset="2"/>
              </a:rPr>
              <a:t>                   </a:t>
            </a:r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7165" name="Group 61"/>
          <p:cNvGrpSpPr>
            <a:grpSpLocks/>
          </p:cNvGrpSpPr>
          <p:nvPr/>
        </p:nvGrpSpPr>
        <p:grpSpPr bwMode="auto">
          <a:xfrm>
            <a:off x="935038" y="2371725"/>
            <a:ext cx="1489075" cy="571500"/>
            <a:chOff x="544" y="1440"/>
            <a:chExt cx="938" cy="360"/>
          </a:xfrm>
        </p:grpSpPr>
        <p:graphicFrame>
          <p:nvGraphicFramePr>
            <p:cNvPr id="5183" name="Object 18"/>
            <p:cNvGraphicFramePr>
              <a:graphicFrameLocks noChangeAspect="1"/>
            </p:cNvGraphicFramePr>
            <p:nvPr/>
          </p:nvGraphicFramePr>
          <p:xfrm>
            <a:off x="906" y="1440"/>
            <a:ext cx="57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36" name="Equation" r:id="rId4" imgW="914400" imgH="571500" progId="Equation.DSMT4">
                    <p:embed/>
                  </p:oleObj>
                </mc:Choice>
                <mc:Fallback>
                  <p:oleObj name="Equation" r:id="rId4" imgW="914400" imgH="571500" progId="Equation.DSMT4">
                    <p:embed/>
                    <p:pic>
                      <p:nvPicPr>
                        <p:cNvPr id="5183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6" y="1440"/>
                          <a:ext cx="57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84" name="Text Box 31"/>
            <p:cNvSpPr txBox="1">
              <a:spLocks noChangeArrowheads="1"/>
            </p:cNvSpPr>
            <p:nvPr/>
          </p:nvSpPr>
          <p:spPr bwMode="auto">
            <a:xfrm>
              <a:off x="544" y="1506"/>
              <a:ext cx="4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/>
                <a:t>EF = </a:t>
              </a:r>
            </a:p>
          </p:txBody>
        </p:sp>
      </p:grp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7532688" y="2611438"/>
            <a:ext cx="14351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5810250" y="1463675"/>
            <a:ext cx="3157538" cy="1147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8745538" y="2605088"/>
            <a:ext cx="43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7045325" y="169545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1</a:t>
            </a:r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7440613" y="2054225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2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7481888" y="2349500"/>
            <a:ext cx="503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1</a:t>
            </a:r>
          </a:p>
        </p:txBody>
      </p:sp>
      <p:pic>
        <p:nvPicPr>
          <p:cNvPr id="47146" name="Picture 4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1149350"/>
            <a:ext cx="4084637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855663" y="1365250"/>
            <a:ext cx="339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Hình thang ABCD (AB // CD)</a:t>
            </a:r>
          </a:p>
        </p:txBody>
      </p:sp>
      <p:sp>
        <p:nvSpPr>
          <p:cNvPr id="5146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7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8" name="Rectangle 57"/>
          <p:cNvSpPr>
            <a:spLocks noChangeArrowheads="1"/>
          </p:cNvSpPr>
          <p:nvPr/>
        </p:nvSpPr>
        <p:spPr bwMode="auto">
          <a:xfrm>
            <a:off x="358775" y="476250"/>
            <a:ext cx="8437563" cy="7397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/>
              <a:t>      </a:t>
            </a:r>
            <a:r>
              <a:rPr lang="en-US" altLang="en-US" sz="2000" b="1">
                <a:latin typeface="Times New Roman" panose="02020603050405020304" pitchFamily="18" charset="0"/>
              </a:rPr>
              <a:t>Đường trung bình của hình thang thì song song với hai đáy và bằng nửa tổng hai đáy.</a:t>
            </a:r>
          </a:p>
        </p:txBody>
      </p:sp>
      <p:sp>
        <p:nvSpPr>
          <p:cNvPr id="5149" name="Rectangle 58"/>
          <p:cNvSpPr>
            <a:spLocks noChangeArrowheads="1"/>
          </p:cNvSpPr>
          <p:nvPr/>
        </p:nvSpPr>
        <p:spPr bwMode="auto">
          <a:xfrm>
            <a:off x="346075" y="73025"/>
            <a:ext cx="127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* Định lí 4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7163" name="Rectangle 59"/>
          <p:cNvSpPr>
            <a:spLocks noChangeArrowheads="1"/>
          </p:cNvSpPr>
          <p:nvPr/>
        </p:nvSpPr>
        <p:spPr bwMode="auto">
          <a:xfrm>
            <a:off x="890588" y="2030413"/>
            <a:ext cx="201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EF // AB, EF // CD</a:t>
            </a:r>
          </a:p>
        </p:txBody>
      </p:sp>
      <p:sp>
        <p:nvSpPr>
          <p:cNvPr id="47166" name="Rectangle 62"/>
          <p:cNvSpPr>
            <a:spLocks noChangeArrowheads="1"/>
          </p:cNvSpPr>
          <p:nvPr/>
        </p:nvSpPr>
        <p:spPr bwMode="auto">
          <a:xfrm>
            <a:off x="896938" y="1622425"/>
            <a:ext cx="2019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AE = ED, BF = FC</a:t>
            </a:r>
          </a:p>
        </p:txBody>
      </p:sp>
      <p:sp>
        <p:nvSpPr>
          <p:cNvPr id="47173" name="Text Box 69"/>
          <p:cNvSpPr txBox="1">
            <a:spLocks noChangeArrowheads="1"/>
          </p:cNvSpPr>
          <p:nvPr/>
        </p:nvSpPr>
        <p:spPr bwMode="auto">
          <a:xfrm>
            <a:off x="4359275" y="32432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EF//CD</a:t>
            </a:r>
          </a:p>
        </p:txBody>
      </p:sp>
      <p:sp>
        <p:nvSpPr>
          <p:cNvPr id="47174" name="Line 70"/>
          <p:cNvSpPr>
            <a:spLocks noChangeShapeType="1"/>
          </p:cNvSpPr>
          <p:nvPr/>
        </p:nvSpPr>
        <p:spPr bwMode="auto">
          <a:xfrm flipV="1">
            <a:off x="4803775" y="3556000"/>
            <a:ext cx="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75" name="Group 71"/>
          <p:cNvGrpSpPr>
            <a:grpSpLocks/>
          </p:cNvGrpSpPr>
          <p:nvPr/>
        </p:nvGrpSpPr>
        <p:grpSpPr bwMode="auto">
          <a:xfrm>
            <a:off x="3817938" y="3819525"/>
            <a:ext cx="1909762" cy="641350"/>
            <a:chOff x="1322" y="2575"/>
            <a:chExt cx="1203" cy="404"/>
          </a:xfrm>
        </p:grpSpPr>
        <p:sp>
          <p:nvSpPr>
            <p:cNvPr id="5181" name="Text Box 72"/>
            <p:cNvSpPr txBox="1">
              <a:spLocks noChangeArrowheads="1"/>
            </p:cNvSpPr>
            <p:nvPr/>
          </p:nvSpPr>
          <p:spPr bwMode="auto">
            <a:xfrm>
              <a:off x="1322" y="2575"/>
              <a:ext cx="120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EF là đường TB của      ADK</a:t>
              </a:r>
            </a:p>
          </p:txBody>
        </p:sp>
        <p:graphicFrame>
          <p:nvGraphicFramePr>
            <p:cNvPr id="5182" name="Object 73"/>
            <p:cNvGraphicFramePr>
              <a:graphicFrameLocks noChangeAspect="1"/>
            </p:cNvGraphicFramePr>
            <p:nvPr/>
          </p:nvGraphicFramePr>
          <p:xfrm>
            <a:off x="1630" y="2754"/>
            <a:ext cx="192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37"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5182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0" y="2754"/>
                          <a:ext cx="192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78" name="Line 74"/>
          <p:cNvSpPr>
            <a:spLocks noChangeShapeType="1"/>
          </p:cNvSpPr>
          <p:nvPr/>
        </p:nvSpPr>
        <p:spPr bwMode="auto">
          <a:xfrm flipV="1">
            <a:off x="4633913" y="4367213"/>
            <a:ext cx="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9" name="Text Box 75"/>
          <p:cNvSpPr txBox="1">
            <a:spLocks noChangeArrowheads="1"/>
          </p:cNvSpPr>
          <p:nvPr/>
        </p:nvSpPr>
        <p:spPr bwMode="auto">
          <a:xfrm>
            <a:off x="3478213" y="4649788"/>
            <a:ext cx="1062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EA=ED</a:t>
            </a:r>
            <a:r>
              <a:rPr lang="en-US" altLang="en-US" sz="1800"/>
              <a:t> </a:t>
            </a:r>
          </a:p>
        </p:txBody>
      </p:sp>
      <p:sp>
        <p:nvSpPr>
          <p:cNvPr id="47180" name="Text Box 76"/>
          <p:cNvSpPr txBox="1">
            <a:spLocks noChangeArrowheads="1"/>
          </p:cNvSpPr>
          <p:nvPr/>
        </p:nvSpPr>
        <p:spPr bwMode="auto">
          <a:xfrm>
            <a:off x="3629025" y="488473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(gt)</a:t>
            </a:r>
          </a:p>
        </p:txBody>
      </p:sp>
      <p:sp>
        <p:nvSpPr>
          <p:cNvPr id="47181" name="Text Box 77"/>
          <p:cNvSpPr txBox="1">
            <a:spLocks noChangeArrowheads="1"/>
          </p:cNvSpPr>
          <p:nvPr/>
        </p:nvSpPr>
        <p:spPr bwMode="auto">
          <a:xfrm>
            <a:off x="4373563" y="4656138"/>
            <a:ext cx="1317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và FA=FK</a:t>
            </a:r>
          </a:p>
        </p:txBody>
      </p:sp>
      <p:sp>
        <p:nvSpPr>
          <p:cNvPr id="47182" name="Line 78"/>
          <p:cNvSpPr>
            <a:spLocks noChangeShapeType="1"/>
          </p:cNvSpPr>
          <p:nvPr/>
        </p:nvSpPr>
        <p:spPr bwMode="auto">
          <a:xfrm flipV="1">
            <a:off x="5135563" y="4910138"/>
            <a:ext cx="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7183" name="Object 79"/>
          <p:cNvGraphicFramePr>
            <a:graphicFrameLocks noChangeAspect="1"/>
          </p:cNvGraphicFramePr>
          <p:nvPr/>
        </p:nvGraphicFramePr>
        <p:xfrm>
          <a:off x="4348163" y="5197475"/>
          <a:ext cx="15779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8" name="Equation" r:id="rId9" imgW="964781" imgH="177723" progId="Equation.DSMT4">
                  <p:embed/>
                </p:oleObj>
              </mc:Choice>
              <mc:Fallback>
                <p:oleObj name="Equation" r:id="rId9" imgW="964781" imgH="177723" progId="Equation.DSMT4">
                  <p:embed/>
                  <p:pic>
                    <p:nvPicPr>
                      <p:cNvPr id="47183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5197475"/>
                        <a:ext cx="1577975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84" name="Line 80"/>
          <p:cNvSpPr>
            <a:spLocks noChangeShapeType="1"/>
          </p:cNvSpPr>
          <p:nvPr/>
        </p:nvSpPr>
        <p:spPr bwMode="auto">
          <a:xfrm flipV="1">
            <a:off x="5113338" y="5422900"/>
            <a:ext cx="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86" name="Text Box 82"/>
          <p:cNvSpPr txBox="1">
            <a:spLocks noChangeArrowheads="1"/>
          </p:cNvSpPr>
          <p:nvPr/>
        </p:nvSpPr>
        <p:spPr bwMode="auto">
          <a:xfrm>
            <a:off x="3713163" y="6070600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(đối đỉnh)</a:t>
            </a:r>
          </a:p>
        </p:txBody>
      </p:sp>
      <p:sp>
        <p:nvSpPr>
          <p:cNvPr id="47187" name="Text Box 83"/>
          <p:cNvSpPr txBox="1">
            <a:spLocks noChangeArrowheads="1"/>
          </p:cNvSpPr>
          <p:nvPr/>
        </p:nvSpPr>
        <p:spPr bwMode="auto">
          <a:xfrm>
            <a:off x="4881563" y="5748338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BF=FC;</a:t>
            </a:r>
          </a:p>
        </p:txBody>
      </p:sp>
      <p:sp>
        <p:nvSpPr>
          <p:cNvPr id="47188" name="Text Box 84"/>
          <p:cNvSpPr txBox="1">
            <a:spLocks noChangeArrowheads="1"/>
          </p:cNvSpPr>
          <p:nvPr/>
        </p:nvSpPr>
        <p:spPr bwMode="auto">
          <a:xfrm>
            <a:off x="5032375" y="5970588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(gt)</a:t>
            </a:r>
          </a:p>
        </p:txBody>
      </p:sp>
      <p:sp>
        <p:nvSpPr>
          <p:cNvPr id="47190" name="Text Box 86"/>
          <p:cNvSpPr txBox="1">
            <a:spLocks noChangeArrowheads="1"/>
          </p:cNvSpPr>
          <p:nvPr/>
        </p:nvSpPr>
        <p:spPr bwMode="auto">
          <a:xfrm>
            <a:off x="6018213" y="6059488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(so le trong, AB//DK)</a:t>
            </a:r>
          </a:p>
        </p:txBody>
      </p:sp>
      <p:sp>
        <p:nvSpPr>
          <p:cNvPr id="47191" name="Line 87"/>
          <p:cNvSpPr>
            <a:spLocks noChangeShapeType="1"/>
          </p:cNvSpPr>
          <p:nvPr/>
        </p:nvSpPr>
        <p:spPr bwMode="auto">
          <a:xfrm flipV="1">
            <a:off x="5670550" y="4035425"/>
            <a:ext cx="55245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7192" name="Object 88"/>
          <p:cNvGraphicFramePr>
            <a:graphicFrameLocks noChangeAspect="1"/>
          </p:cNvGraphicFramePr>
          <p:nvPr/>
        </p:nvGraphicFramePr>
        <p:xfrm>
          <a:off x="6199188" y="3765550"/>
          <a:ext cx="8001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9" name="Equation" r:id="rId11" imgW="622030" imgH="393529" progId="Equation.DSMT4">
                  <p:embed/>
                </p:oleObj>
              </mc:Choice>
              <mc:Fallback>
                <p:oleObj name="Equation" r:id="rId11" imgW="622030" imgH="393529" progId="Equation.DSMT4">
                  <p:embed/>
                  <p:pic>
                    <p:nvPicPr>
                      <p:cNvPr id="47192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3765550"/>
                        <a:ext cx="8001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93" name="Object 89"/>
          <p:cNvGraphicFramePr>
            <a:graphicFrameLocks noChangeAspect="1"/>
          </p:cNvGraphicFramePr>
          <p:nvPr/>
        </p:nvGraphicFramePr>
        <p:xfrm>
          <a:off x="7005638" y="3790950"/>
          <a:ext cx="10541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0" name="Equation" r:id="rId13" imgW="710891" imgH="393529" progId="Equation.DSMT4">
                  <p:embed/>
                </p:oleObj>
              </mc:Choice>
              <mc:Fallback>
                <p:oleObj name="Equation" r:id="rId13" imgW="710891" imgH="393529" progId="Equation.DSMT4">
                  <p:embed/>
                  <p:pic>
                    <p:nvPicPr>
                      <p:cNvPr id="47193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3790950"/>
                        <a:ext cx="10541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94" name="Object 90"/>
          <p:cNvGraphicFramePr>
            <a:graphicFrameLocks noChangeAspect="1"/>
          </p:cNvGraphicFramePr>
          <p:nvPr/>
        </p:nvGraphicFramePr>
        <p:xfrm>
          <a:off x="8007350" y="3767138"/>
          <a:ext cx="9715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1" name="Equation" r:id="rId15" imgW="698197" imgH="393529" progId="Equation.DSMT4">
                  <p:embed/>
                </p:oleObj>
              </mc:Choice>
              <mc:Fallback>
                <p:oleObj name="Equation" r:id="rId15" imgW="698197" imgH="393529" progId="Equation.DSMT4">
                  <p:embed/>
                  <p:pic>
                    <p:nvPicPr>
                      <p:cNvPr id="47194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7350" y="3767138"/>
                        <a:ext cx="97155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95" name="Line 91"/>
          <p:cNvSpPr>
            <a:spLocks noChangeShapeType="1"/>
          </p:cNvSpPr>
          <p:nvPr/>
        </p:nvSpPr>
        <p:spPr bwMode="auto">
          <a:xfrm flipV="1">
            <a:off x="8096250" y="4176713"/>
            <a:ext cx="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96" name="Text Box 92"/>
          <p:cNvSpPr txBox="1">
            <a:spLocks noChangeArrowheads="1"/>
          </p:cNvSpPr>
          <p:nvPr/>
        </p:nvSpPr>
        <p:spPr bwMode="auto">
          <a:xfrm>
            <a:off x="7639050" y="44704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CK=AB</a:t>
            </a:r>
          </a:p>
        </p:txBody>
      </p:sp>
      <p:sp>
        <p:nvSpPr>
          <p:cNvPr id="47197" name="Line 93"/>
          <p:cNvSpPr>
            <a:spLocks noChangeShapeType="1"/>
          </p:cNvSpPr>
          <p:nvPr/>
        </p:nvSpPr>
        <p:spPr bwMode="auto">
          <a:xfrm flipV="1">
            <a:off x="5956300" y="4773613"/>
            <a:ext cx="1789113" cy="550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232" name="Group 128"/>
          <p:cNvGrpSpPr>
            <a:grpSpLocks/>
          </p:cNvGrpSpPr>
          <p:nvPr/>
        </p:nvGrpSpPr>
        <p:grpSpPr bwMode="auto">
          <a:xfrm>
            <a:off x="3697288" y="5745163"/>
            <a:ext cx="1687512" cy="457200"/>
            <a:chOff x="495" y="3229"/>
            <a:chExt cx="1063" cy="288"/>
          </a:xfrm>
        </p:grpSpPr>
        <p:sp>
          <p:nvSpPr>
            <p:cNvPr id="5178" name="Text Box 123"/>
            <p:cNvSpPr txBox="1">
              <a:spLocks noChangeArrowheads="1"/>
            </p:cNvSpPr>
            <p:nvPr/>
          </p:nvSpPr>
          <p:spPr bwMode="auto">
            <a:xfrm>
              <a:off x="495" y="3229"/>
              <a:ext cx="10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F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1 </a:t>
              </a:r>
              <a:r>
                <a:rPr lang="en-US" altLang="en-US" sz="2400">
                  <a:latin typeface="Times New Roman" panose="02020603050405020304" pitchFamily="18" charset="0"/>
                </a:rPr>
                <a:t> =  F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2</a:t>
              </a:r>
              <a:r>
                <a:rPr lang="en-US" altLang="en-US" sz="2400">
                  <a:latin typeface="Times New Roman" panose="02020603050405020304" pitchFamily="18" charset="0"/>
                </a:rPr>
                <a:t>;</a:t>
              </a:r>
            </a:p>
          </p:txBody>
        </p:sp>
        <p:sp>
          <p:nvSpPr>
            <p:cNvPr id="5179" name="Freeform 125"/>
            <p:cNvSpPr>
              <a:spLocks/>
            </p:cNvSpPr>
            <p:nvPr/>
          </p:nvSpPr>
          <p:spPr bwMode="auto">
            <a:xfrm>
              <a:off x="512" y="3232"/>
              <a:ext cx="210" cy="93"/>
            </a:xfrm>
            <a:custGeom>
              <a:avLst/>
              <a:gdLst>
                <a:gd name="T0" fmla="*/ 0 w 259"/>
                <a:gd name="T1" fmla="*/ 30 h 126"/>
                <a:gd name="T2" fmla="*/ 60 w 259"/>
                <a:gd name="T3" fmla="*/ 1 h 126"/>
                <a:gd name="T4" fmla="*/ 112 w 259"/>
                <a:gd name="T5" fmla="*/ 38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26">
                  <a:moveTo>
                    <a:pt x="0" y="102"/>
                  </a:moveTo>
                  <a:cubicBezTo>
                    <a:pt x="47" y="51"/>
                    <a:pt x="95" y="0"/>
                    <a:pt x="138" y="4"/>
                  </a:cubicBezTo>
                  <a:cubicBezTo>
                    <a:pt x="181" y="8"/>
                    <a:pt x="240" y="110"/>
                    <a:pt x="259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126"/>
            <p:cNvSpPr>
              <a:spLocks/>
            </p:cNvSpPr>
            <p:nvPr/>
          </p:nvSpPr>
          <p:spPr bwMode="auto">
            <a:xfrm>
              <a:off x="941" y="3247"/>
              <a:ext cx="210" cy="93"/>
            </a:xfrm>
            <a:custGeom>
              <a:avLst/>
              <a:gdLst>
                <a:gd name="T0" fmla="*/ 0 w 259"/>
                <a:gd name="T1" fmla="*/ 30 h 126"/>
                <a:gd name="T2" fmla="*/ 60 w 259"/>
                <a:gd name="T3" fmla="*/ 1 h 126"/>
                <a:gd name="T4" fmla="*/ 112 w 259"/>
                <a:gd name="T5" fmla="*/ 38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26">
                  <a:moveTo>
                    <a:pt x="0" y="102"/>
                  </a:moveTo>
                  <a:cubicBezTo>
                    <a:pt x="47" y="51"/>
                    <a:pt x="95" y="0"/>
                    <a:pt x="138" y="4"/>
                  </a:cubicBezTo>
                  <a:cubicBezTo>
                    <a:pt x="181" y="8"/>
                    <a:pt x="240" y="110"/>
                    <a:pt x="259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235" name="Group 131"/>
          <p:cNvGrpSpPr>
            <a:grpSpLocks/>
          </p:cNvGrpSpPr>
          <p:nvPr/>
        </p:nvGrpSpPr>
        <p:grpSpPr bwMode="auto">
          <a:xfrm>
            <a:off x="6143625" y="5705475"/>
            <a:ext cx="1236663" cy="457200"/>
            <a:chOff x="438" y="3398"/>
            <a:chExt cx="779" cy="288"/>
          </a:xfrm>
        </p:grpSpPr>
        <p:sp>
          <p:nvSpPr>
            <p:cNvPr id="5175" name="Freeform 127"/>
            <p:cNvSpPr>
              <a:spLocks/>
            </p:cNvSpPr>
            <p:nvPr/>
          </p:nvSpPr>
          <p:spPr bwMode="auto">
            <a:xfrm>
              <a:off x="469" y="3425"/>
              <a:ext cx="210" cy="93"/>
            </a:xfrm>
            <a:custGeom>
              <a:avLst/>
              <a:gdLst>
                <a:gd name="T0" fmla="*/ 0 w 259"/>
                <a:gd name="T1" fmla="*/ 30 h 126"/>
                <a:gd name="T2" fmla="*/ 60 w 259"/>
                <a:gd name="T3" fmla="*/ 1 h 126"/>
                <a:gd name="T4" fmla="*/ 112 w 259"/>
                <a:gd name="T5" fmla="*/ 38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26">
                  <a:moveTo>
                    <a:pt x="0" y="102"/>
                  </a:moveTo>
                  <a:cubicBezTo>
                    <a:pt x="47" y="51"/>
                    <a:pt x="95" y="0"/>
                    <a:pt x="138" y="4"/>
                  </a:cubicBezTo>
                  <a:cubicBezTo>
                    <a:pt x="181" y="8"/>
                    <a:pt x="240" y="110"/>
                    <a:pt x="259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Text Box 129"/>
            <p:cNvSpPr txBox="1">
              <a:spLocks noChangeArrowheads="1"/>
            </p:cNvSpPr>
            <p:nvPr/>
          </p:nvSpPr>
          <p:spPr bwMode="auto">
            <a:xfrm>
              <a:off x="438" y="3398"/>
              <a:ext cx="7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1</a:t>
              </a:r>
              <a:r>
                <a:rPr lang="en-US" altLang="en-US" sz="2400">
                  <a:latin typeface="Times New Roman" panose="02020603050405020304" pitchFamily="18" charset="0"/>
                </a:rPr>
                <a:t> = B</a:t>
              </a:r>
            </a:p>
          </p:txBody>
        </p:sp>
        <p:sp>
          <p:nvSpPr>
            <p:cNvPr id="5177" name="Freeform 130"/>
            <p:cNvSpPr>
              <a:spLocks/>
            </p:cNvSpPr>
            <p:nvPr/>
          </p:nvSpPr>
          <p:spPr bwMode="auto">
            <a:xfrm>
              <a:off x="893" y="3418"/>
              <a:ext cx="210" cy="93"/>
            </a:xfrm>
            <a:custGeom>
              <a:avLst/>
              <a:gdLst>
                <a:gd name="T0" fmla="*/ 0 w 259"/>
                <a:gd name="T1" fmla="*/ 30 h 126"/>
                <a:gd name="T2" fmla="*/ 60 w 259"/>
                <a:gd name="T3" fmla="*/ 1 h 126"/>
                <a:gd name="T4" fmla="*/ 112 w 259"/>
                <a:gd name="T5" fmla="*/ 38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26">
                  <a:moveTo>
                    <a:pt x="0" y="102"/>
                  </a:moveTo>
                  <a:cubicBezTo>
                    <a:pt x="47" y="51"/>
                    <a:pt x="95" y="0"/>
                    <a:pt x="138" y="4"/>
                  </a:cubicBezTo>
                  <a:cubicBezTo>
                    <a:pt x="181" y="8"/>
                    <a:pt x="240" y="110"/>
                    <a:pt x="259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841375" y="1341139"/>
            <a:ext cx="0" cy="1417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0825" y="1998569"/>
            <a:ext cx="39989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8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4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4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500"/>
                                        <p:tgtEl>
                                          <p:spTgt spid="4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1" grpId="0"/>
      <p:bldP spid="47123" grpId="0"/>
      <p:bldP spid="47141" grpId="0" autoUpdateAnimBg="0"/>
      <p:bldP spid="47143" grpId="0" autoUpdateAnimBg="0"/>
      <p:bldP spid="47144" grpId="0" autoUpdateAnimBg="0"/>
      <p:bldP spid="47145" grpId="0" autoUpdateAnimBg="0"/>
      <p:bldP spid="47147" grpId="0"/>
      <p:bldP spid="47163" grpId="0"/>
      <p:bldP spid="47166" grpId="0"/>
      <p:bldP spid="47173" grpId="0"/>
      <p:bldP spid="47179" grpId="0"/>
      <p:bldP spid="47180" grpId="0"/>
      <p:bldP spid="47181" grpId="0"/>
      <p:bldP spid="47186" grpId="0"/>
      <p:bldP spid="47187" grpId="0"/>
      <p:bldP spid="47188" grpId="0"/>
      <p:bldP spid="47190" grpId="0"/>
      <p:bldP spid="47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295400"/>
            <a:ext cx="8077200" cy="2795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AD // BE // CH  (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DH) (1)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ADHC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BA = BC (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(2)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ED = EH (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3)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ADHC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0"/>
            <a:ext cx="8458200" cy="4001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99"/>
                </a:solidFill>
                <a:latin typeface="Times New Roman"/>
                <a:cs typeface="Times New Roman"/>
              </a:rPr>
              <a:t>§4. ĐƯỜNG TRUNG BÌNH CỦA TAM  GIÁC, CỦA HÌNH THANG (tiếp)</a:t>
            </a:r>
            <a:endParaRPr lang="en-US" sz="20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304800" y="4146176"/>
          <a:ext cx="5486400" cy="1721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2" name="Equation" r:id="rId6" imgW="2628720" imgH="825480" progId="Equation.DSMT4">
                  <p:embed/>
                </p:oleObj>
              </mc:Choice>
              <mc:Fallback>
                <p:oleObj name="Equation" r:id="rId6" imgW="2628720" imgH="825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46176"/>
                        <a:ext cx="5486400" cy="1721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5837904" y="1066800"/>
            <a:ext cx="3306096" cy="2520950"/>
            <a:chOff x="5837904" y="1066800"/>
            <a:chExt cx="3306096" cy="2520950"/>
          </a:xfrm>
        </p:grpSpPr>
        <p:pic>
          <p:nvPicPr>
            <p:cNvPr id="37891" name="Picture 3" descr="D:\NBINH\NH 16-17\Toan 8 PP\duong tb hinh thang\ANH 7.pn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00800" y="1066800"/>
              <a:ext cx="2374900" cy="252095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5837904" y="2362200"/>
              <a:ext cx="99060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24 m</a:t>
              </a:r>
              <a:endPara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14304" y="2209800"/>
              <a:ext cx="91440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32 m</a:t>
              </a:r>
              <a:endPara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10600" y="2057400"/>
              <a:ext cx="53340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743200" y="533400"/>
            <a:ext cx="31242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?5</a:t>
            </a:r>
            <a:r>
              <a:rPr lang="en-US" sz="24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Tìm x trên hình vẽ:</a:t>
            </a: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5943600"/>
            <a:ext cx="9144000" cy="381000"/>
          </a:xfrm>
          <a:prstGeom prst="rect">
            <a:avLst/>
          </a:prstGeom>
          <a:gradFill flip="none" rotWithShape="0">
            <a:gsLst>
              <a:gs pos="0">
                <a:srgbClr val="FBEAC7"/>
              </a:gs>
              <a:gs pos="0">
                <a:srgbClr val="FBEAC7"/>
              </a:gs>
              <a:gs pos="0">
                <a:srgbClr val="FBEAC7"/>
              </a:gs>
              <a:gs pos="100000">
                <a:srgbClr val="FBEAC7"/>
              </a:gs>
              <a:gs pos="100000">
                <a:srgbClr val="FBEAC7">
                  <a:alpha val="73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8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2288" y="3897313"/>
            <a:ext cx="1970087" cy="1520825"/>
          </a:xfrm>
          <a:prstGeom prst="rect">
            <a:avLst/>
          </a:prstGeom>
          <a:noFill/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34188" y="1577975"/>
            <a:ext cx="2300287" cy="2443163"/>
          </a:xfrm>
          <a:prstGeom prst="rect">
            <a:avLst/>
          </a:prstGeom>
          <a:noFill/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83288" y="2970213"/>
            <a:ext cx="1014412" cy="1052512"/>
          </a:xfrm>
          <a:prstGeom prst="rect">
            <a:avLst/>
          </a:prstGeom>
          <a:noFill/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8963" y="1057275"/>
            <a:ext cx="1917700" cy="1430338"/>
          </a:xfrm>
          <a:prstGeom prst="rect">
            <a:avLst/>
          </a:prstGeom>
          <a:noFill/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5188" y="2012950"/>
            <a:ext cx="1152525" cy="1085850"/>
          </a:xfrm>
          <a:prstGeom prst="rect">
            <a:avLst/>
          </a:prstGeom>
          <a:noFill/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57700" y="2697163"/>
            <a:ext cx="1722438" cy="468312"/>
          </a:xfrm>
          <a:prstGeom prst="rect">
            <a:avLst/>
          </a:prstGeom>
          <a:noFill/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5925" y="3987800"/>
            <a:ext cx="2051050" cy="1803400"/>
          </a:xfrm>
          <a:prstGeom prst="rect">
            <a:avLst/>
          </a:prstGeom>
          <a:noFill/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1635125"/>
            <a:ext cx="2506663" cy="2482850"/>
          </a:xfrm>
          <a:prstGeom prst="rect">
            <a:avLst/>
          </a:prstGeom>
          <a:noFill/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43150" y="2989263"/>
            <a:ext cx="1004888" cy="1123950"/>
          </a:xfrm>
          <a:prstGeom prst="rect">
            <a:avLst/>
          </a:prstGeom>
          <a:noFill/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1150" y="1066800"/>
            <a:ext cx="2074863" cy="1530350"/>
          </a:xfrm>
          <a:prstGeom prst="rect">
            <a:avLst/>
          </a:prstGeom>
          <a:noFill/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28850" y="2109788"/>
            <a:ext cx="1152525" cy="1004887"/>
          </a:xfrm>
          <a:prstGeom prst="rect">
            <a:avLst/>
          </a:prstGeom>
          <a:noFill/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55950" y="2716213"/>
            <a:ext cx="1563688" cy="473075"/>
          </a:xfrm>
          <a:prstGeom prst="rect">
            <a:avLst/>
          </a:prstGeom>
          <a:noFill/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137025" y="2587625"/>
            <a:ext cx="893763" cy="755650"/>
          </a:xfrm>
          <a:prstGeom prst="rect">
            <a:avLst/>
          </a:prstGeom>
          <a:noFill/>
        </p:spPr>
      </p:pic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133600" y="5105400"/>
          <a:ext cx="236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6" name="Equation" r:id="rId18" imgW="1574640" imgH="457200" progId="Equation.DSMT4">
                  <p:embed/>
                </p:oleObj>
              </mc:Choice>
              <mc:Fallback>
                <p:oleObj name="Equation" r:id="rId18" imgW="15746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05400"/>
                        <a:ext cx="2362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324600" y="5486400"/>
          <a:ext cx="2628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7" name="Equation" r:id="rId20" imgW="1752480" imgH="457200" progId="Equation.DSMT4">
                  <p:embed/>
                </p:oleObj>
              </mc:Choice>
              <mc:Fallback>
                <p:oleObj name="Equation" r:id="rId20" imgW="17524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86400"/>
                        <a:ext cx="2628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04800" y="0"/>
            <a:ext cx="8458200" cy="4001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99"/>
                </a:solidFill>
                <a:latin typeface="Times New Roman"/>
                <a:cs typeface="Times New Roman"/>
              </a:rPr>
              <a:t>§4. ĐƯỜNG TRUNG BÌNH CỦA TAM  GIÁC, CỦA HÌNH THANG (tiếp)</a:t>
            </a:r>
            <a:endParaRPr lang="en-US" sz="20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5" name="Picture 5" descr="C:\Users\Admin\Downloads\coollogo_com-99103161.png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33400"/>
            <a:ext cx="3930650" cy="111257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1098</Words>
  <Application>Microsoft Office PowerPoint</Application>
  <PresentationFormat>On-screen Show (4:3)</PresentationFormat>
  <Paragraphs>186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.VnBodoniH</vt:lpstr>
      <vt:lpstr>Arial</vt:lpstr>
      <vt:lpstr>Calibri</vt:lpstr>
      <vt:lpstr>Symbol</vt:lpstr>
      <vt:lpstr>Times New Roman</vt:lpstr>
      <vt:lpstr>VNI-Avo</vt:lpstr>
      <vt:lpstr>Wingdings 3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Microsoft account</cp:lastModifiedBy>
  <cp:revision>130</cp:revision>
  <dcterms:created xsi:type="dcterms:W3CDTF">2006-08-16T00:00:00Z</dcterms:created>
  <dcterms:modified xsi:type="dcterms:W3CDTF">2020-09-24T03:05:10Z</dcterms:modified>
</cp:coreProperties>
</file>